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</p:sldMasterIdLst>
  <p:sldIdLst>
    <p:sldId id="281" r:id="rId3"/>
    <p:sldId id="257" r:id="rId4"/>
    <p:sldId id="264" r:id="rId5"/>
    <p:sldId id="259" r:id="rId6"/>
    <p:sldId id="265" r:id="rId7"/>
    <p:sldId id="266" r:id="rId8"/>
    <p:sldId id="267" r:id="rId9"/>
    <p:sldId id="603" r:id="rId10"/>
    <p:sldId id="612" r:id="rId11"/>
    <p:sldId id="604" r:id="rId12"/>
    <p:sldId id="598" r:id="rId13"/>
    <p:sldId id="260" r:id="rId14"/>
    <p:sldId id="613" r:id="rId15"/>
    <p:sldId id="611" r:id="rId16"/>
    <p:sldId id="614" r:id="rId17"/>
    <p:sldId id="615" r:id="rId18"/>
    <p:sldId id="272" r:id="rId19"/>
    <p:sldId id="275" r:id="rId20"/>
    <p:sldId id="283" r:id="rId21"/>
    <p:sldId id="616" r:id="rId22"/>
    <p:sldId id="279" r:id="rId23"/>
    <p:sldId id="278" r:id="rId24"/>
    <p:sldId id="284" r:id="rId25"/>
    <p:sldId id="282" r:id="rId26"/>
    <p:sldId id="607" r:id="rId27"/>
    <p:sldId id="608" r:id="rId28"/>
    <p:sldId id="600" r:id="rId29"/>
    <p:sldId id="263" r:id="rId30"/>
    <p:sldId id="609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7" autoAdjust="0"/>
    <p:restoredTop sz="94660"/>
  </p:normalViewPr>
  <p:slideViewPr>
    <p:cSldViewPr snapToGrid="0">
      <p:cViewPr varScale="1">
        <p:scale>
          <a:sx n="38" d="100"/>
          <a:sy n="38" d="100"/>
        </p:scale>
        <p:origin x="350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uthieh\AppData\Local\Microsoft\Windows\INetCache\Content.Outlook\WIJH3NG9\REVISED_3TB_WestKoot2009_2021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uthieh\AppData\Local\Microsoft\Windows\INetCache\Content.Outlook\WIJH3NG9\REVISED_3TB_WestKoot2009_2021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uthieh\AppData\Local\Microsoft\Windows\INetCache\Content.Outlook\WIJH3NG9\REVISED_3TB_WestKoot2009_2021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1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2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FP.IDIR.BCGOV\U164\MDUTHIEH$\2018%20RKB%20Research\IBS%20AKB%20Research%20Trial%202020\2021%20Field%20information\2021-09-13_IBS%20repellency%20trial%20random%20number%20generator_tmt%20list_Data%20filled%20out%20(MDH%20TB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dirty="0"/>
              <a:t>IDT</a:t>
            </a:r>
            <a:r>
              <a:rPr lang="en-CA" baseline="0" dirty="0"/>
              <a:t> </a:t>
            </a:r>
            <a:r>
              <a:rPr lang="en-CA" dirty="0"/>
              <a:t>Pheromone trap counts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Adult_AllYears!$A$2</c:f>
              <c:strCache>
                <c:ptCount val="1"/>
                <c:pt idx="0">
                  <c:v>Wallace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Adult_AllYears!$B$1:$O$1</c:f>
              <c:numCache>
                <c:formatCode>General</c:formatCode>
                <c:ptCount val="1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</c:numCache>
            </c:numRef>
          </c:cat>
          <c:val>
            <c:numRef>
              <c:f>Adult_AllYears!$B$2:$O$2</c:f>
              <c:numCache>
                <c:formatCode>General</c:formatCode>
                <c:ptCount val="13"/>
                <c:pt idx="0" formatCode="0.0">
                  <c:v>0.16666666666666666</c:v>
                </c:pt>
                <c:pt idx="1">
                  <c:v>0</c:v>
                </c:pt>
                <c:pt idx="2" formatCode="0.0">
                  <c:v>1.2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0.2</c:v>
                </c:pt>
                <c:pt idx="8" formatCode="0.0">
                  <c:v>3.3333333333333333E-2</c:v>
                </c:pt>
                <c:pt idx="9">
                  <c:v>0</c:v>
                </c:pt>
                <c:pt idx="10">
                  <c:v>0</c:v>
                </c:pt>
                <c:pt idx="11">
                  <c:v>0.3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B9-4DB8-B268-8C6D518A04C0}"/>
            </c:ext>
          </c:extLst>
        </c:ser>
        <c:ser>
          <c:idx val="1"/>
          <c:order val="1"/>
          <c:tx>
            <c:strRef>
              <c:f>Adult_AllYears!$A$3</c:f>
              <c:strCache>
                <c:ptCount val="1"/>
                <c:pt idx="0">
                  <c:v>Harrison (2016), Kettle previous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Adult_AllYears!$B$1:$O$1</c:f>
              <c:numCache>
                <c:formatCode>General</c:formatCode>
                <c:ptCount val="1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</c:numCache>
            </c:numRef>
          </c:cat>
          <c:val>
            <c:numRef>
              <c:f>Adult_AllYears!$B$3:$O$3</c:f>
              <c:numCache>
                <c:formatCode>General</c:formatCode>
                <c:ptCount val="13"/>
                <c:pt idx="0" formatCode="0.0">
                  <c:v>4.5</c:v>
                </c:pt>
                <c:pt idx="1">
                  <c:v>2.5</c:v>
                </c:pt>
                <c:pt idx="2" formatCode="0.0">
                  <c:v>57.5</c:v>
                </c:pt>
                <c:pt idx="3">
                  <c:v>6.5</c:v>
                </c:pt>
                <c:pt idx="4">
                  <c:v>1.5</c:v>
                </c:pt>
                <c:pt idx="5">
                  <c:v>0.8</c:v>
                </c:pt>
                <c:pt idx="6">
                  <c:v>0</c:v>
                </c:pt>
                <c:pt idx="7">
                  <c:v>2.5</c:v>
                </c:pt>
                <c:pt idx="8" formatCode="0.0">
                  <c:v>2.7</c:v>
                </c:pt>
                <c:pt idx="9">
                  <c:v>6.8</c:v>
                </c:pt>
                <c:pt idx="10">
                  <c:v>13.8</c:v>
                </c:pt>
                <c:pt idx="11">
                  <c:v>14.7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B9-4DB8-B268-8C6D518A04C0}"/>
            </c:ext>
          </c:extLst>
        </c:ser>
        <c:ser>
          <c:idx val="2"/>
          <c:order val="2"/>
          <c:tx>
            <c:strRef>
              <c:f>Adult_AllYears!$A$4</c:f>
              <c:strCache>
                <c:ptCount val="1"/>
                <c:pt idx="0">
                  <c:v>Johnstone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Adult_AllYears!$B$1:$O$1</c:f>
              <c:numCache>
                <c:formatCode>General</c:formatCode>
                <c:ptCount val="1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</c:numCache>
            </c:numRef>
          </c:cat>
          <c:val>
            <c:numRef>
              <c:f>Adult_AllYears!$B$4:$O$4</c:f>
              <c:numCache>
                <c:formatCode>General</c:formatCode>
                <c:ptCount val="13"/>
                <c:pt idx="0" formatCode="0.0">
                  <c:v>0.33333333333333331</c:v>
                </c:pt>
                <c:pt idx="1">
                  <c:v>0</c:v>
                </c:pt>
                <c:pt idx="2" formatCode="0.0">
                  <c:v>23.3</c:v>
                </c:pt>
                <c:pt idx="3">
                  <c:v>0.2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 formatCode="0.0">
                  <c:v>2.5</c:v>
                </c:pt>
                <c:pt idx="9">
                  <c:v>2.5</c:v>
                </c:pt>
                <c:pt idx="10">
                  <c:v>10.8</c:v>
                </c:pt>
                <c:pt idx="11">
                  <c:v>22.3</c:v>
                </c:pt>
                <c:pt idx="12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B9-4DB8-B268-8C6D518A04C0}"/>
            </c:ext>
          </c:extLst>
        </c:ser>
        <c:ser>
          <c:idx val="3"/>
          <c:order val="3"/>
          <c:tx>
            <c:strRef>
              <c:f>Adult_AllYears!$A$5</c:f>
              <c:strCache>
                <c:ptCount val="1"/>
                <c:pt idx="0">
                  <c:v>Midway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Adult_AllYears!$B$1:$O$1</c:f>
              <c:numCache>
                <c:formatCode>General</c:formatCode>
                <c:ptCount val="1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</c:numCache>
            </c:numRef>
          </c:cat>
          <c:val>
            <c:numRef>
              <c:f>Adult_AllYears!$B$5:$O$5</c:f>
              <c:numCache>
                <c:formatCode>General</c:formatCode>
                <c:ptCount val="13"/>
                <c:pt idx="0" formatCode="0.0">
                  <c:v>0.83333333333333337</c:v>
                </c:pt>
                <c:pt idx="1">
                  <c:v>0</c:v>
                </c:pt>
                <c:pt idx="2" formatCode="0.0">
                  <c:v>18</c:v>
                </c:pt>
                <c:pt idx="3">
                  <c:v>1.7</c:v>
                </c:pt>
                <c:pt idx="4">
                  <c:v>3.5</c:v>
                </c:pt>
                <c:pt idx="5">
                  <c:v>1</c:v>
                </c:pt>
                <c:pt idx="6">
                  <c:v>1.7</c:v>
                </c:pt>
                <c:pt idx="7">
                  <c:v>2.5</c:v>
                </c:pt>
                <c:pt idx="8" formatCode="0.0">
                  <c:v>4.5</c:v>
                </c:pt>
                <c:pt idx="9">
                  <c:v>2.4</c:v>
                </c:pt>
                <c:pt idx="10">
                  <c:v>14.4</c:v>
                </c:pt>
                <c:pt idx="11">
                  <c:v>4.8</c:v>
                </c:pt>
                <c:pt idx="1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B9-4DB8-B268-8C6D518A04C0}"/>
            </c:ext>
          </c:extLst>
        </c:ser>
        <c:ser>
          <c:idx val="4"/>
          <c:order val="4"/>
          <c:tx>
            <c:strRef>
              <c:f>Adult_AllYears!$A$6</c:f>
              <c:strCache>
                <c:ptCount val="1"/>
                <c:pt idx="0">
                  <c:v>Eholt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Adult_AllYears!$B$1:$O$1</c:f>
              <c:numCache>
                <c:formatCode>General</c:formatCode>
                <c:ptCount val="1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</c:numCache>
            </c:numRef>
          </c:cat>
          <c:val>
            <c:numRef>
              <c:f>Adult_AllYears!$B$6:$O$6</c:f>
              <c:numCache>
                <c:formatCode>General</c:formatCode>
                <c:ptCount val="13"/>
                <c:pt idx="0" formatCode="0.0">
                  <c:v>0.16666666666666666</c:v>
                </c:pt>
                <c:pt idx="1">
                  <c:v>0</c:v>
                </c:pt>
                <c:pt idx="2" formatCode="0.0">
                  <c:v>0.5</c:v>
                </c:pt>
                <c:pt idx="3">
                  <c:v>0</c:v>
                </c:pt>
                <c:pt idx="4">
                  <c:v>0.5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 formatCode="0.0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0.2</c:v>
                </c:pt>
                <c:pt idx="12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B9-4DB8-B268-8C6D518A04C0}"/>
            </c:ext>
          </c:extLst>
        </c:ser>
        <c:ser>
          <c:idx val="5"/>
          <c:order val="5"/>
          <c:tx>
            <c:strRef>
              <c:f>Adult_AllYears!$A$7</c:f>
              <c:strCache>
                <c:ptCount val="1"/>
                <c:pt idx="0">
                  <c:v>Grand Forks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Adult_AllYears!$B$1:$O$1</c:f>
              <c:numCache>
                <c:formatCode>General</c:formatCode>
                <c:ptCount val="1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</c:numCache>
            </c:numRef>
          </c:cat>
          <c:val>
            <c:numRef>
              <c:f>Adult_AllYears!$B$7:$O$7</c:f>
              <c:numCache>
                <c:formatCode>General</c:formatCode>
                <c:ptCount val="13"/>
                <c:pt idx="0" formatCode="0.0">
                  <c:v>0.16666666666666666</c:v>
                </c:pt>
                <c:pt idx="1">
                  <c:v>0</c:v>
                </c:pt>
                <c:pt idx="2" formatCode="0.0">
                  <c:v>0.16600000000000001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</c:v>
                </c:pt>
                <c:pt idx="7">
                  <c:v>0</c:v>
                </c:pt>
                <c:pt idx="8" formatCode="0.0">
                  <c:v>0</c:v>
                </c:pt>
                <c:pt idx="11">
                  <c:v>0.8</c:v>
                </c:pt>
                <c:pt idx="1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FB9-4DB8-B268-8C6D518A04C0}"/>
            </c:ext>
          </c:extLst>
        </c:ser>
        <c:ser>
          <c:idx val="6"/>
          <c:order val="6"/>
          <c:tx>
            <c:strRef>
              <c:f>Adult_AllYears!$A$8</c:f>
              <c:strCache>
                <c:ptCount val="1"/>
                <c:pt idx="0">
                  <c:v>Christina Lake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Adult_AllYears!$B$1:$O$1</c:f>
              <c:numCache>
                <c:formatCode>General</c:formatCode>
                <c:ptCount val="1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</c:numCache>
            </c:numRef>
          </c:cat>
          <c:val>
            <c:numRef>
              <c:f>Adult_AllYears!$B$8:$O$8</c:f>
              <c:numCache>
                <c:formatCode>General</c:formatCode>
                <c:ptCount val="13"/>
                <c:pt idx="0" formatCode="0.0">
                  <c:v>0.16666666666666666</c:v>
                </c:pt>
                <c:pt idx="1">
                  <c:v>0</c:v>
                </c:pt>
                <c:pt idx="2" formatCode="0.0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 formatCode="0.0">
                  <c:v>0</c:v>
                </c:pt>
                <c:pt idx="9">
                  <c:v>0.4</c:v>
                </c:pt>
                <c:pt idx="10">
                  <c:v>0</c:v>
                </c:pt>
                <c:pt idx="11">
                  <c:v>0</c:v>
                </c:pt>
                <c:pt idx="1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FB9-4DB8-B268-8C6D518A04C0}"/>
            </c:ext>
          </c:extLst>
        </c:ser>
        <c:ser>
          <c:idx val="7"/>
          <c:order val="7"/>
          <c:tx>
            <c:strRef>
              <c:f>Adult_AllYears!$A$9</c:f>
              <c:strCache>
                <c:ptCount val="1"/>
                <c:pt idx="0">
                  <c:v>Cascades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Adult_AllYears!$B$1:$O$1</c:f>
              <c:numCache>
                <c:formatCode>General</c:formatCode>
                <c:ptCount val="1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</c:numCache>
            </c:numRef>
          </c:cat>
          <c:val>
            <c:numRef>
              <c:f>Adult_AllYears!$B$9:$O$9</c:f>
              <c:numCache>
                <c:formatCode>General</c:formatCode>
                <c:ptCount val="13"/>
                <c:pt idx="0" formatCode="0.0">
                  <c:v>0</c:v>
                </c:pt>
                <c:pt idx="1">
                  <c:v>0</c:v>
                </c:pt>
                <c:pt idx="2" formatCode="0.0">
                  <c:v>6.5</c:v>
                </c:pt>
                <c:pt idx="3">
                  <c:v>0.2</c:v>
                </c:pt>
                <c:pt idx="4">
                  <c:v>0</c:v>
                </c:pt>
                <c:pt idx="5">
                  <c:v>0.1</c:v>
                </c:pt>
                <c:pt idx="6">
                  <c:v>0</c:v>
                </c:pt>
                <c:pt idx="7">
                  <c:v>0.2</c:v>
                </c:pt>
                <c:pt idx="8" formatCode="0.0">
                  <c:v>0.7</c:v>
                </c:pt>
                <c:pt idx="9">
                  <c:v>2</c:v>
                </c:pt>
                <c:pt idx="10">
                  <c:v>0</c:v>
                </c:pt>
                <c:pt idx="11">
                  <c:v>7.8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FB9-4DB8-B268-8C6D518A04C0}"/>
            </c:ext>
          </c:extLst>
        </c:ser>
        <c:ser>
          <c:idx val="8"/>
          <c:order val="8"/>
          <c:tx>
            <c:strRef>
              <c:f>Adult_AllYears!$A$10</c:f>
              <c:strCache>
                <c:ptCount val="1"/>
                <c:pt idx="0">
                  <c:v>Waneta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Adult_AllYears!$B$1:$O$1</c:f>
              <c:numCache>
                <c:formatCode>General</c:formatCode>
                <c:ptCount val="1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</c:numCache>
            </c:numRef>
          </c:cat>
          <c:val>
            <c:numRef>
              <c:f>Adult_AllYears!$B$10:$O$10</c:f>
              <c:numCache>
                <c:formatCode>General</c:formatCode>
                <c:ptCount val="13"/>
                <c:pt idx="0" formatCode="0.0">
                  <c:v>0</c:v>
                </c:pt>
                <c:pt idx="1">
                  <c:v>0</c:v>
                </c:pt>
                <c:pt idx="2" formatCode="0.0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 formatCode="0.0">
                  <c:v>0</c:v>
                </c:pt>
                <c:pt idx="9">
                  <c:v>0.8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FB9-4DB8-B268-8C6D518A04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55296168"/>
        <c:axId val="655301088"/>
      </c:barChart>
      <c:catAx>
        <c:axId val="655296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301088"/>
        <c:crosses val="autoZero"/>
        <c:auto val="1"/>
        <c:lblAlgn val="ctr"/>
        <c:lblOffset val="100"/>
        <c:noMultiLvlLbl val="0"/>
      </c:catAx>
      <c:valAx>
        <c:axId val="65530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29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282924176341834E-2"/>
          <c:y val="4.213694881625657E-2"/>
          <c:w val="0.77609091618640602"/>
          <c:h val="0.90993683397648173"/>
        </c:manualLayout>
      </c:layout>
      <c:lineChart>
        <c:grouping val="standard"/>
        <c:varyColors val="0"/>
        <c:ser>
          <c:idx val="0"/>
          <c:order val="0"/>
          <c:tx>
            <c:strRef>
              <c:f>MajorDefLarva_AllYears!$A$10</c:f>
              <c:strCache>
                <c:ptCount val="1"/>
                <c:pt idx="0">
                  <c:v>Western spruce budworm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MajorDefLarva_AllYears!$B$9:$N$9</c:f>
              <c:numCache>
                <c:formatCode>General</c:formatCode>
                <c:ptCount val="1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</c:numCache>
            </c:numRef>
          </c:cat>
          <c:val>
            <c:numRef>
              <c:f>MajorDefLarva_AllYears!$B$10:$N$10</c:f>
              <c:numCache>
                <c:formatCode>General</c:formatCode>
                <c:ptCount val="13"/>
                <c:pt idx="0">
                  <c:v>39</c:v>
                </c:pt>
                <c:pt idx="1">
                  <c:v>159</c:v>
                </c:pt>
                <c:pt idx="2">
                  <c:v>208</c:v>
                </c:pt>
                <c:pt idx="3">
                  <c:v>324</c:v>
                </c:pt>
                <c:pt idx="4">
                  <c:v>305</c:v>
                </c:pt>
                <c:pt idx="5">
                  <c:v>166</c:v>
                </c:pt>
                <c:pt idx="6">
                  <c:v>0</c:v>
                </c:pt>
                <c:pt idx="7">
                  <c:v>23</c:v>
                </c:pt>
                <c:pt idx="8">
                  <c:v>28</c:v>
                </c:pt>
                <c:pt idx="9" formatCode="0.0">
                  <c:v>79</c:v>
                </c:pt>
                <c:pt idx="10">
                  <c:v>36</c:v>
                </c:pt>
                <c:pt idx="11">
                  <c:v>12</c:v>
                </c:pt>
                <c:pt idx="1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04-482B-BB35-10423BF5154F}"/>
            </c:ext>
          </c:extLst>
        </c:ser>
        <c:ser>
          <c:idx val="1"/>
          <c:order val="1"/>
          <c:tx>
            <c:strRef>
              <c:f>MajorDefLarva_AllYears!$A$11</c:f>
              <c:strCache>
                <c:ptCount val="1"/>
                <c:pt idx="0">
                  <c:v>Western hemlock looper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MajorDefLarva_AllYears!$B$9:$N$9</c:f>
              <c:numCache>
                <c:formatCode>General</c:formatCode>
                <c:ptCount val="1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</c:numCache>
            </c:numRef>
          </c:cat>
          <c:val>
            <c:numRef>
              <c:f>MajorDefLarva_AllYears!$B$11:$N$11</c:f>
              <c:numCache>
                <c:formatCode>General</c:formatCode>
                <c:ptCount val="13"/>
                <c:pt idx="0">
                  <c:v>5</c:v>
                </c:pt>
                <c:pt idx="1">
                  <c:v>32</c:v>
                </c:pt>
                <c:pt idx="2">
                  <c:v>38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 formatCode="0.0">
                  <c:v>12</c:v>
                </c:pt>
                <c:pt idx="10">
                  <c:v>28</c:v>
                </c:pt>
                <c:pt idx="11">
                  <c:v>12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04-482B-BB35-10423BF5154F}"/>
            </c:ext>
          </c:extLst>
        </c:ser>
        <c:ser>
          <c:idx val="2"/>
          <c:order val="2"/>
          <c:tx>
            <c:strRef>
              <c:f>MajorDefLarva_AllYears!$A$12</c:f>
              <c:strCache>
                <c:ptCount val="1"/>
                <c:pt idx="0">
                  <c:v>Western false hemlock looper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MajorDefLarva_AllYears!$B$9:$N$9</c:f>
              <c:numCache>
                <c:formatCode>General</c:formatCode>
                <c:ptCount val="1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</c:numCache>
            </c:numRef>
          </c:cat>
          <c:val>
            <c:numRef>
              <c:f>MajorDefLarva_AllYears!$B$12:$N$12</c:f>
              <c:numCache>
                <c:formatCode>General</c:formatCode>
                <c:ptCount val="13"/>
                <c:pt idx="0">
                  <c:v>72</c:v>
                </c:pt>
                <c:pt idx="1">
                  <c:v>75</c:v>
                </c:pt>
                <c:pt idx="2">
                  <c:v>15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 formatCode="0.0">
                  <c:v>16</c:v>
                </c:pt>
                <c:pt idx="10">
                  <c:v>1</c:v>
                </c:pt>
                <c:pt idx="11">
                  <c:v>16</c:v>
                </c:pt>
                <c:pt idx="12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104-482B-BB35-10423BF5154F}"/>
            </c:ext>
          </c:extLst>
        </c:ser>
        <c:ser>
          <c:idx val="3"/>
          <c:order val="3"/>
          <c:tx>
            <c:strRef>
              <c:f>MajorDefLarva_AllYears!$A$13</c:f>
              <c:strCache>
                <c:ptCount val="1"/>
                <c:pt idx="0">
                  <c:v>Douglas-fir tussock moth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MajorDefLarva_AllYears!$B$9:$N$9</c:f>
              <c:numCache>
                <c:formatCode>General</c:formatCode>
                <c:ptCount val="1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</c:numCache>
            </c:numRef>
          </c:cat>
          <c:val>
            <c:numRef>
              <c:f>MajorDefLarva_AllYears!$B$13:$N$13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 formatCode="0.0">
                  <c:v>6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104-482B-BB35-10423BF5154F}"/>
            </c:ext>
          </c:extLst>
        </c:ser>
        <c:ser>
          <c:idx val="4"/>
          <c:order val="4"/>
          <c:tx>
            <c:strRef>
              <c:f>MajorDefLarva_AllYears!$A$14</c:f>
              <c:strCache>
                <c:ptCount val="1"/>
                <c:pt idx="0">
                  <c:v>Green-striped forest looper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MajorDefLarva_AllYears!$B$9:$N$9</c:f>
              <c:numCache>
                <c:formatCode>General</c:formatCode>
                <c:ptCount val="1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</c:numCache>
            </c:numRef>
          </c:cat>
          <c:val>
            <c:numRef>
              <c:f>MajorDefLarva_AllYears!$B$14:$N$14</c:f>
              <c:numCache>
                <c:formatCode>General</c:formatCode>
                <c:ptCount val="13"/>
                <c:pt idx="1">
                  <c:v>12</c:v>
                </c:pt>
                <c:pt idx="2">
                  <c:v>18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1</c:v>
                </c:pt>
                <c:pt idx="7">
                  <c:v>6</c:v>
                </c:pt>
                <c:pt idx="8">
                  <c:v>8</c:v>
                </c:pt>
                <c:pt idx="9" formatCode="0.0">
                  <c:v>8</c:v>
                </c:pt>
                <c:pt idx="10">
                  <c:v>7</c:v>
                </c:pt>
                <c:pt idx="11">
                  <c:v>8</c:v>
                </c:pt>
                <c:pt idx="12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104-482B-BB35-10423BF5154F}"/>
            </c:ext>
          </c:extLst>
        </c:ser>
        <c:ser>
          <c:idx val="5"/>
          <c:order val="5"/>
          <c:tx>
            <c:strRef>
              <c:f>MajorDefLarva_AllYears!$A$15</c:f>
              <c:strCache>
                <c:ptCount val="1"/>
                <c:pt idx="0">
                  <c:v>Sawflies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MajorDefLarva_AllYears!$B$9:$N$9</c:f>
              <c:numCache>
                <c:formatCode>General</c:formatCode>
                <c:ptCount val="1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</c:numCache>
            </c:numRef>
          </c:cat>
          <c:val>
            <c:numRef>
              <c:f>MajorDefLarva_AllYears!$B$15:$N$15</c:f>
              <c:numCache>
                <c:formatCode>General</c:formatCode>
                <c:ptCount val="13"/>
                <c:pt idx="0">
                  <c:v>38</c:v>
                </c:pt>
                <c:pt idx="1">
                  <c:v>34</c:v>
                </c:pt>
                <c:pt idx="2">
                  <c:v>12</c:v>
                </c:pt>
                <c:pt idx="3">
                  <c:v>3</c:v>
                </c:pt>
                <c:pt idx="4">
                  <c:v>7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3</c:v>
                </c:pt>
                <c:pt idx="9" formatCode="0.0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104-482B-BB35-10423BF515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2220784"/>
        <c:axId val="1"/>
      </c:lineChart>
      <c:catAx>
        <c:axId val="54222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CA"/>
                  <a:t># of larva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54222078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overlay val="0"/>
      <c:spPr>
        <a:noFill/>
        <a:ln w="25400">
          <a:noFill/>
        </a:ln>
      </c:spPr>
      <c:txPr>
        <a:bodyPr/>
        <a:lstStyle/>
        <a:p>
          <a:pPr>
            <a:defRPr sz="825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Sheet1!$M$3</c:f>
              <c:strCache>
                <c:ptCount val="1"/>
                <c:pt idx="0">
                  <c:v>Average trap count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Sheet1!$L$4:$L$7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Sheet1!$M$4:$M$7</c:f>
              <c:numCache>
                <c:formatCode>0.0</c:formatCode>
                <c:ptCount val="4"/>
                <c:pt idx="0">
                  <c:v>49.333333333333336</c:v>
                </c:pt>
                <c:pt idx="1">
                  <c:v>25.333333333333332</c:v>
                </c:pt>
                <c:pt idx="2">
                  <c:v>42</c:v>
                </c:pt>
                <c:pt idx="3">
                  <c:v>35.333333333333336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56-4F9E-A412-9F15B2CA1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3471384"/>
        <c:axId val="643467448"/>
      </c:barChart>
      <c:catAx>
        <c:axId val="643471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3467448"/>
        <c:crosses val="autoZero"/>
        <c:auto val="1"/>
        <c:lblAlgn val="ctr"/>
        <c:lblOffset val="100"/>
        <c:noMultiLvlLbl val="0"/>
      </c:catAx>
      <c:valAx>
        <c:axId val="64346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3471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IBD!$A$3</c:f>
              <c:strCache>
                <c:ptCount val="1"/>
                <c:pt idx="0">
                  <c:v>Arrow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IBD!$B$2:$M$2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IBD!$B$3:$M$3</c:f>
              <c:numCache>
                <c:formatCode>#,##0.0</c:formatCode>
                <c:ptCount val="12"/>
                <c:pt idx="0">
                  <c:v>74.8</c:v>
                </c:pt>
                <c:pt idx="1">
                  <c:v>78.2</c:v>
                </c:pt>
                <c:pt idx="2">
                  <c:v>165.1</c:v>
                </c:pt>
                <c:pt idx="3">
                  <c:v>490.7</c:v>
                </c:pt>
                <c:pt idx="4">
                  <c:v>993.67</c:v>
                </c:pt>
                <c:pt idx="5">
                  <c:v>266.61</c:v>
                </c:pt>
                <c:pt idx="6">
                  <c:v>1411.79</c:v>
                </c:pt>
                <c:pt idx="7">
                  <c:v>1510.9884645939901</c:v>
                </c:pt>
                <c:pt idx="8">
                  <c:v>2656.01</c:v>
                </c:pt>
                <c:pt idx="9">
                  <c:v>2395.38</c:v>
                </c:pt>
                <c:pt idx="10">
                  <c:v>3758.93</c:v>
                </c:pt>
                <c:pt idx="11">
                  <c:v>5790.63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3C-44A9-A20D-9D50193B36C4}"/>
            </c:ext>
          </c:extLst>
        </c:ser>
        <c:ser>
          <c:idx val="1"/>
          <c:order val="1"/>
          <c:tx>
            <c:strRef>
              <c:f>IBD!$A$4</c:f>
              <c:strCache>
                <c:ptCount val="1"/>
                <c:pt idx="0">
                  <c:v>Boundary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IBD!$B$2:$M$2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IBD!$B$4:$M$4</c:f>
              <c:numCache>
                <c:formatCode>#,##0.0</c:formatCode>
                <c:ptCount val="12"/>
                <c:pt idx="0">
                  <c:v>43.9</c:v>
                </c:pt>
                <c:pt idx="1">
                  <c:v>2</c:v>
                </c:pt>
                <c:pt idx="2">
                  <c:v>3.5</c:v>
                </c:pt>
                <c:pt idx="3">
                  <c:v>21</c:v>
                </c:pt>
                <c:pt idx="4">
                  <c:v>57.01</c:v>
                </c:pt>
                <c:pt idx="5">
                  <c:v>273.33999999999997</c:v>
                </c:pt>
                <c:pt idx="6">
                  <c:v>465.18</c:v>
                </c:pt>
                <c:pt idx="7">
                  <c:v>970.70085241471998</c:v>
                </c:pt>
                <c:pt idx="8">
                  <c:v>511.68</c:v>
                </c:pt>
                <c:pt idx="9">
                  <c:v>1126.6400000000001</c:v>
                </c:pt>
                <c:pt idx="10">
                  <c:v>1683.23</c:v>
                </c:pt>
                <c:pt idx="11">
                  <c:v>675.77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3C-44A9-A20D-9D50193B36C4}"/>
            </c:ext>
          </c:extLst>
        </c:ser>
        <c:ser>
          <c:idx val="2"/>
          <c:order val="2"/>
          <c:tx>
            <c:strRef>
              <c:f>IBD!$A$5</c:f>
              <c:strCache>
                <c:ptCount val="1"/>
                <c:pt idx="0">
                  <c:v>Cranbrook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numRef>
              <c:f>IBD!$B$2:$M$2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IBD!$B$5:$M$5</c:f>
              <c:numCache>
                <c:formatCode>#,##0.0</c:formatCode>
                <c:ptCount val="12"/>
                <c:pt idx="0">
                  <c:v>189.1</c:v>
                </c:pt>
                <c:pt idx="1">
                  <c:v>304.8</c:v>
                </c:pt>
                <c:pt idx="2">
                  <c:v>149.80000000000001</c:v>
                </c:pt>
                <c:pt idx="3">
                  <c:v>177.9</c:v>
                </c:pt>
                <c:pt idx="4">
                  <c:v>55.12</c:v>
                </c:pt>
                <c:pt idx="5">
                  <c:v>178.84</c:v>
                </c:pt>
                <c:pt idx="6">
                  <c:v>574.37</c:v>
                </c:pt>
                <c:pt idx="7">
                  <c:v>345.80064469822997</c:v>
                </c:pt>
                <c:pt idx="8">
                  <c:v>702.99</c:v>
                </c:pt>
                <c:pt idx="9">
                  <c:v>577.77</c:v>
                </c:pt>
                <c:pt idx="10">
                  <c:v>165.43</c:v>
                </c:pt>
                <c:pt idx="11">
                  <c:v>1408.61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3C-44A9-A20D-9D50193B36C4}"/>
            </c:ext>
          </c:extLst>
        </c:ser>
        <c:ser>
          <c:idx val="3"/>
          <c:order val="3"/>
          <c:tx>
            <c:strRef>
              <c:f>IBD!$A$6</c:f>
              <c:strCache>
                <c:ptCount val="1"/>
                <c:pt idx="0">
                  <c:v>Golden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numRef>
              <c:f>IBD!$B$2:$M$2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IBD!$B$6:$M$6</c:f>
              <c:numCache>
                <c:formatCode>#,##0.0</c:formatCode>
                <c:ptCount val="12"/>
                <c:pt idx="0">
                  <c:v>347.2</c:v>
                </c:pt>
                <c:pt idx="1">
                  <c:v>260.7</c:v>
                </c:pt>
                <c:pt idx="2">
                  <c:v>145.9</c:v>
                </c:pt>
                <c:pt idx="3">
                  <c:v>195.6</c:v>
                </c:pt>
                <c:pt idx="4">
                  <c:v>35.26</c:v>
                </c:pt>
                <c:pt idx="5">
                  <c:v>103.02</c:v>
                </c:pt>
                <c:pt idx="6">
                  <c:v>273.99</c:v>
                </c:pt>
                <c:pt idx="7">
                  <c:v>236.22292371245999</c:v>
                </c:pt>
                <c:pt idx="8">
                  <c:v>70.655727578820006</c:v>
                </c:pt>
                <c:pt idx="9">
                  <c:v>180.57</c:v>
                </c:pt>
                <c:pt idx="10">
                  <c:v>374.77</c:v>
                </c:pt>
                <c:pt idx="11">
                  <c:v>708.9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3C-44A9-A20D-9D50193B36C4}"/>
            </c:ext>
          </c:extLst>
        </c:ser>
        <c:ser>
          <c:idx val="4"/>
          <c:order val="4"/>
          <c:tx>
            <c:strRef>
              <c:f>IBD!$A$7</c:f>
              <c:strCache>
                <c:ptCount val="1"/>
                <c:pt idx="0">
                  <c:v>Invermere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numRef>
              <c:f>IBD!$B$2:$M$2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IBD!$B$7:$M$7</c:f>
              <c:numCache>
                <c:formatCode>#,##0.0</c:formatCode>
                <c:ptCount val="12"/>
                <c:pt idx="0">
                  <c:v>1097.9000000000001</c:v>
                </c:pt>
                <c:pt idx="1">
                  <c:v>439.8</c:v>
                </c:pt>
                <c:pt idx="2">
                  <c:v>761.4</c:v>
                </c:pt>
                <c:pt idx="3">
                  <c:v>506.7</c:v>
                </c:pt>
                <c:pt idx="4">
                  <c:v>721.88</c:v>
                </c:pt>
                <c:pt idx="5">
                  <c:v>610.64</c:v>
                </c:pt>
                <c:pt idx="6">
                  <c:v>1453.95</c:v>
                </c:pt>
                <c:pt idx="7">
                  <c:v>48.807669300070003</c:v>
                </c:pt>
                <c:pt idx="8">
                  <c:v>1436.22</c:v>
                </c:pt>
                <c:pt idx="9">
                  <c:v>1514.86</c:v>
                </c:pt>
                <c:pt idx="10">
                  <c:v>2013.83</c:v>
                </c:pt>
                <c:pt idx="11">
                  <c:v>1685.77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3C-44A9-A20D-9D50193B36C4}"/>
            </c:ext>
          </c:extLst>
        </c:ser>
        <c:ser>
          <c:idx val="5"/>
          <c:order val="5"/>
          <c:tx>
            <c:strRef>
              <c:f>IBD!$A$8</c:f>
              <c:strCache>
                <c:ptCount val="1"/>
                <c:pt idx="0">
                  <c:v>Kootenay Lake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numRef>
              <c:f>IBD!$B$2:$M$2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IBD!$B$8:$M$8</c:f>
              <c:numCache>
                <c:formatCode>#,##0.0</c:formatCode>
                <c:ptCount val="12"/>
                <c:pt idx="0">
                  <c:v>320.10000000000002</c:v>
                </c:pt>
                <c:pt idx="1">
                  <c:v>373</c:v>
                </c:pt>
                <c:pt idx="2">
                  <c:v>137.1</c:v>
                </c:pt>
                <c:pt idx="3">
                  <c:v>238.6</c:v>
                </c:pt>
                <c:pt idx="4">
                  <c:v>689.76</c:v>
                </c:pt>
                <c:pt idx="5">
                  <c:v>90.21</c:v>
                </c:pt>
                <c:pt idx="6">
                  <c:v>593.91999999999996</c:v>
                </c:pt>
                <c:pt idx="7">
                  <c:v>344.57470322638</c:v>
                </c:pt>
                <c:pt idx="8">
                  <c:v>703.42</c:v>
                </c:pt>
                <c:pt idx="9">
                  <c:v>1023.53</c:v>
                </c:pt>
                <c:pt idx="10">
                  <c:v>1258.71</c:v>
                </c:pt>
                <c:pt idx="11">
                  <c:v>2070.9899999999998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D3C-44A9-A20D-9D50193B36C4}"/>
            </c:ext>
          </c:extLst>
        </c:ser>
        <c:ser>
          <c:idx val="6"/>
          <c:order val="6"/>
          <c:tx>
            <c:strRef>
              <c:f>IBD!$A$9</c:f>
              <c:strCache>
                <c:ptCount val="1"/>
                <c:pt idx="0">
                  <c:v>Revelstoke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IBD!$B$2:$M$2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IBD!$B$9:$M$9</c:f>
              <c:numCache>
                <c:formatCode>#,##0.0</c:formatCode>
                <c:ptCount val="12"/>
                <c:pt idx="0">
                  <c:v>206.1</c:v>
                </c:pt>
                <c:pt idx="1">
                  <c:v>41.4</c:v>
                </c:pt>
                <c:pt idx="2">
                  <c:v>241.3</c:v>
                </c:pt>
                <c:pt idx="3">
                  <c:v>83.1</c:v>
                </c:pt>
                <c:pt idx="4">
                  <c:v>101.3</c:v>
                </c:pt>
                <c:pt idx="5">
                  <c:v>120.78</c:v>
                </c:pt>
                <c:pt idx="6">
                  <c:v>211.49</c:v>
                </c:pt>
                <c:pt idx="7">
                  <c:v>872.83991932647996</c:v>
                </c:pt>
                <c:pt idx="8">
                  <c:v>524.20400460905898</c:v>
                </c:pt>
                <c:pt idx="9">
                  <c:v>265</c:v>
                </c:pt>
                <c:pt idx="10">
                  <c:v>214.32</c:v>
                </c:pt>
                <c:pt idx="11">
                  <c:v>515.29999999999995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D3C-44A9-A20D-9D50193B36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03410912"/>
        <c:axId val="603411240"/>
        <c:axId val="0"/>
      </c:bar3DChart>
      <c:catAx>
        <c:axId val="60341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411240"/>
        <c:crosses val="autoZero"/>
        <c:auto val="1"/>
        <c:lblAlgn val="ctr"/>
        <c:lblOffset val="100"/>
        <c:noMultiLvlLbl val="0"/>
      </c:catAx>
      <c:valAx>
        <c:axId val="60341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41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IBM!$Z$3</c:f>
              <c:strCache>
                <c:ptCount val="1"/>
                <c:pt idx="0">
                  <c:v>Arrow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IBM!$AA$2:$AL$2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IBM!$AA$3:$AL$3</c:f>
              <c:numCache>
                <c:formatCode>#,##0.0</c:formatCode>
                <c:ptCount val="12"/>
                <c:pt idx="0">
                  <c:v>12057.7</c:v>
                </c:pt>
                <c:pt idx="1">
                  <c:v>5575.67</c:v>
                </c:pt>
                <c:pt idx="2">
                  <c:v>2326.1999999999998</c:v>
                </c:pt>
                <c:pt idx="3">
                  <c:v>910.3</c:v>
                </c:pt>
                <c:pt idx="4">
                  <c:v>1499.69</c:v>
                </c:pt>
                <c:pt idx="5" formatCode="General">
                  <c:v>1536.46</c:v>
                </c:pt>
                <c:pt idx="6">
                  <c:v>1903.88</c:v>
                </c:pt>
                <c:pt idx="7">
                  <c:v>590.79436280241998</c:v>
                </c:pt>
                <c:pt idx="8">
                  <c:v>598.44000000000005</c:v>
                </c:pt>
                <c:pt idx="9">
                  <c:v>1071.5</c:v>
                </c:pt>
                <c:pt idx="10">
                  <c:v>225.13</c:v>
                </c:pt>
                <c:pt idx="11">
                  <c:v>384.95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54-4727-A69B-64641311BF69}"/>
            </c:ext>
          </c:extLst>
        </c:ser>
        <c:ser>
          <c:idx val="1"/>
          <c:order val="1"/>
          <c:tx>
            <c:strRef>
              <c:f>IBM!$Z$4</c:f>
              <c:strCache>
                <c:ptCount val="1"/>
                <c:pt idx="0">
                  <c:v>Boundary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IBM!$AA$2:$AL$2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IBM!$AA$4:$AL$4</c:f>
              <c:numCache>
                <c:formatCode>#,##0.0</c:formatCode>
                <c:ptCount val="12"/>
                <c:pt idx="0">
                  <c:v>7020</c:v>
                </c:pt>
                <c:pt idx="1">
                  <c:v>9228.9</c:v>
                </c:pt>
                <c:pt idx="2">
                  <c:v>14082</c:v>
                </c:pt>
                <c:pt idx="3">
                  <c:v>21448.6</c:v>
                </c:pt>
                <c:pt idx="4">
                  <c:v>25716.560000000001</c:v>
                </c:pt>
                <c:pt idx="5">
                  <c:v>17435.849999999999</c:v>
                </c:pt>
                <c:pt idx="6">
                  <c:v>17059.03</c:v>
                </c:pt>
                <c:pt idx="7">
                  <c:v>1248.9000000000001</c:v>
                </c:pt>
                <c:pt idx="8">
                  <c:v>747.71</c:v>
                </c:pt>
                <c:pt idx="9">
                  <c:v>909.69</c:v>
                </c:pt>
                <c:pt idx="10">
                  <c:v>150.78</c:v>
                </c:pt>
                <c:pt idx="11">
                  <c:v>113.44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54-4727-A69B-64641311BF69}"/>
            </c:ext>
          </c:extLst>
        </c:ser>
        <c:ser>
          <c:idx val="2"/>
          <c:order val="2"/>
          <c:tx>
            <c:strRef>
              <c:f>IBM!$Z$5</c:f>
              <c:strCache>
                <c:ptCount val="1"/>
                <c:pt idx="0">
                  <c:v>Cranbrook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numRef>
              <c:f>IBM!$AA$2:$AL$2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IBM!$AA$5:$AL$5</c:f>
              <c:numCache>
                <c:formatCode>#,##0.0</c:formatCode>
                <c:ptCount val="12"/>
                <c:pt idx="0">
                  <c:v>21962.7</c:v>
                </c:pt>
                <c:pt idx="1">
                  <c:v>12162.4</c:v>
                </c:pt>
                <c:pt idx="2">
                  <c:v>4993.5</c:v>
                </c:pt>
                <c:pt idx="3">
                  <c:v>2582.6999999999998</c:v>
                </c:pt>
                <c:pt idx="4">
                  <c:v>1932.4</c:v>
                </c:pt>
                <c:pt idx="5">
                  <c:v>940.07</c:v>
                </c:pt>
                <c:pt idx="6">
                  <c:v>1838.66</c:v>
                </c:pt>
                <c:pt idx="7">
                  <c:v>209.3</c:v>
                </c:pt>
                <c:pt idx="8">
                  <c:v>937.87</c:v>
                </c:pt>
                <c:pt idx="9">
                  <c:v>1364.2</c:v>
                </c:pt>
                <c:pt idx="10">
                  <c:v>431</c:v>
                </c:pt>
                <c:pt idx="11">
                  <c:v>2006.9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54-4727-A69B-64641311BF69}"/>
            </c:ext>
          </c:extLst>
        </c:ser>
        <c:ser>
          <c:idx val="3"/>
          <c:order val="3"/>
          <c:tx>
            <c:strRef>
              <c:f>IBM!$Z$6</c:f>
              <c:strCache>
                <c:ptCount val="1"/>
                <c:pt idx="0">
                  <c:v>Golden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numRef>
              <c:f>IBM!$AA$2:$AL$2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IBM!$AA$6:$AL$6</c:f>
              <c:numCache>
                <c:formatCode>#,##0.0</c:formatCode>
                <c:ptCount val="12"/>
                <c:pt idx="0">
                  <c:v>12599.7</c:v>
                </c:pt>
                <c:pt idx="1">
                  <c:v>7010.9</c:v>
                </c:pt>
                <c:pt idx="2">
                  <c:v>2882.8</c:v>
                </c:pt>
                <c:pt idx="3">
                  <c:v>3083.5</c:v>
                </c:pt>
                <c:pt idx="4">
                  <c:v>2422.5300000000002</c:v>
                </c:pt>
                <c:pt idx="5">
                  <c:v>1848.02</c:v>
                </c:pt>
                <c:pt idx="6">
                  <c:v>2732.63</c:v>
                </c:pt>
                <c:pt idx="7">
                  <c:v>914.1</c:v>
                </c:pt>
                <c:pt idx="8">
                  <c:v>1133.77710084671</c:v>
                </c:pt>
                <c:pt idx="9">
                  <c:v>809.4</c:v>
                </c:pt>
                <c:pt idx="10">
                  <c:v>445.08</c:v>
                </c:pt>
                <c:pt idx="11">
                  <c:v>229.49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54-4727-A69B-64641311BF69}"/>
            </c:ext>
          </c:extLst>
        </c:ser>
        <c:ser>
          <c:idx val="4"/>
          <c:order val="4"/>
          <c:tx>
            <c:strRef>
              <c:f>IBM!$Z$7</c:f>
              <c:strCache>
                <c:ptCount val="1"/>
                <c:pt idx="0">
                  <c:v>Invermere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numRef>
              <c:f>IBM!$AA$2:$AL$2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IBM!$AA$7:$AL$7</c:f>
              <c:numCache>
                <c:formatCode>#,##0.0</c:formatCode>
                <c:ptCount val="12"/>
                <c:pt idx="0">
                  <c:v>30098.5</c:v>
                </c:pt>
                <c:pt idx="1">
                  <c:v>16966.900000000001</c:v>
                </c:pt>
                <c:pt idx="2">
                  <c:v>8357.5</c:v>
                </c:pt>
                <c:pt idx="3">
                  <c:v>10003.9</c:v>
                </c:pt>
                <c:pt idx="4">
                  <c:v>6635.36</c:v>
                </c:pt>
                <c:pt idx="5">
                  <c:v>5087.37</c:v>
                </c:pt>
                <c:pt idx="6">
                  <c:v>8248.8700000000008</c:v>
                </c:pt>
                <c:pt idx="7">
                  <c:v>4901.7</c:v>
                </c:pt>
                <c:pt idx="8">
                  <c:v>7427.15</c:v>
                </c:pt>
                <c:pt idx="9">
                  <c:v>6082.96</c:v>
                </c:pt>
                <c:pt idx="10">
                  <c:v>5395.57</c:v>
                </c:pt>
                <c:pt idx="11">
                  <c:v>4076.69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854-4727-A69B-64641311BF69}"/>
            </c:ext>
          </c:extLst>
        </c:ser>
        <c:ser>
          <c:idx val="5"/>
          <c:order val="5"/>
          <c:tx>
            <c:strRef>
              <c:f>IBM!$Z$8</c:f>
              <c:strCache>
                <c:ptCount val="1"/>
                <c:pt idx="0">
                  <c:v>Kootenay Lake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numRef>
              <c:f>IBM!$AA$2:$AL$2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IBM!$AA$8:$AL$8</c:f>
              <c:numCache>
                <c:formatCode>#,##0.0</c:formatCode>
                <c:ptCount val="12"/>
                <c:pt idx="0">
                  <c:v>22288.3</c:v>
                </c:pt>
                <c:pt idx="1">
                  <c:v>9058.4500000000007</c:v>
                </c:pt>
                <c:pt idx="2">
                  <c:v>5319.5</c:v>
                </c:pt>
                <c:pt idx="3">
                  <c:v>3814.2</c:v>
                </c:pt>
                <c:pt idx="4">
                  <c:v>3195.56</c:v>
                </c:pt>
                <c:pt idx="5">
                  <c:v>2245.2600000000002</c:v>
                </c:pt>
                <c:pt idx="6">
                  <c:v>5968.96</c:v>
                </c:pt>
                <c:pt idx="7">
                  <c:v>2902.7</c:v>
                </c:pt>
                <c:pt idx="8">
                  <c:v>3559.52</c:v>
                </c:pt>
                <c:pt idx="9">
                  <c:v>3585.64</c:v>
                </c:pt>
                <c:pt idx="10">
                  <c:v>1960.43</c:v>
                </c:pt>
                <c:pt idx="11">
                  <c:v>1574.27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854-4727-A69B-64641311BF69}"/>
            </c:ext>
          </c:extLst>
        </c:ser>
        <c:ser>
          <c:idx val="6"/>
          <c:order val="6"/>
          <c:tx>
            <c:strRef>
              <c:f>IBM!$Z$9</c:f>
              <c:strCache>
                <c:ptCount val="1"/>
                <c:pt idx="0">
                  <c:v>Revelstoke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IBM!$AA$2:$AL$2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IBM!$AA$9:$AL$9</c:f>
              <c:numCache>
                <c:formatCode>#,##0.0</c:formatCode>
                <c:ptCount val="12"/>
                <c:pt idx="0">
                  <c:v>119.5</c:v>
                </c:pt>
                <c:pt idx="1">
                  <c:v>165.8</c:v>
                </c:pt>
                <c:pt idx="2">
                  <c:v>149.5</c:v>
                </c:pt>
                <c:pt idx="3">
                  <c:v>153.9</c:v>
                </c:pt>
                <c:pt idx="4">
                  <c:v>125.97</c:v>
                </c:pt>
                <c:pt idx="5">
                  <c:v>933.76</c:v>
                </c:pt>
                <c:pt idx="6">
                  <c:v>713.35</c:v>
                </c:pt>
                <c:pt idx="7">
                  <c:v>468.1</c:v>
                </c:pt>
                <c:pt idx="8">
                  <c:v>201.10612941607999</c:v>
                </c:pt>
                <c:pt idx="9">
                  <c:v>269.13</c:v>
                </c:pt>
                <c:pt idx="10">
                  <c:v>11.19</c:v>
                </c:pt>
                <c:pt idx="11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854-4727-A69B-64641311B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57043384"/>
        <c:axId val="557039776"/>
        <c:axId val="0"/>
      </c:bar3DChart>
      <c:catAx>
        <c:axId val="557043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039776"/>
        <c:crosses val="autoZero"/>
        <c:auto val="1"/>
        <c:lblAlgn val="ctr"/>
        <c:lblOffset val="100"/>
        <c:noMultiLvlLbl val="0"/>
      </c:catAx>
      <c:valAx>
        <c:axId val="55703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043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IBS!$A$3</c:f>
              <c:strCache>
                <c:ptCount val="1"/>
                <c:pt idx="0">
                  <c:v>Arrow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IBS!$B$2:$M$2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IBS!$B$3:$M$3</c:f>
              <c:numCache>
                <c:formatCode>#,##0.0</c:formatCode>
                <c:ptCount val="12"/>
                <c:pt idx="0">
                  <c:v>0.3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90.22</c:v>
                </c:pt>
                <c:pt idx="5">
                  <c:v>19.14</c:v>
                </c:pt>
                <c:pt idx="6">
                  <c:v>172.66</c:v>
                </c:pt>
                <c:pt idx="7">
                  <c:v>395.21728005263998</c:v>
                </c:pt>
                <c:pt idx="8">
                  <c:v>0</c:v>
                </c:pt>
                <c:pt idx="9">
                  <c:v>428.91</c:v>
                </c:pt>
                <c:pt idx="10">
                  <c:v>117.03</c:v>
                </c:pt>
                <c:pt idx="11">
                  <c:v>12.8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EE-43FB-8FBF-9A34278B5C63}"/>
            </c:ext>
          </c:extLst>
        </c:ser>
        <c:ser>
          <c:idx val="1"/>
          <c:order val="1"/>
          <c:tx>
            <c:strRef>
              <c:f>IBS!$A$4</c:f>
              <c:strCache>
                <c:ptCount val="1"/>
                <c:pt idx="0">
                  <c:v>Boundary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IBS!$B$2:$M$2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IBS!$B$4:$M$4</c:f>
              <c:numCache>
                <c:formatCode>#,##0.0</c:formatCode>
                <c:ptCount val="12"/>
                <c:pt idx="0">
                  <c:v>0</c:v>
                </c:pt>
                <c:pt idx="1">
                  <c:v>0.5</c:v>
                </c:pt>
                <c:pt idx="2">
                  <c:v>0</c:v>
                </c:pt>
                <c:pt idx="3">
                  <c:v>0</c:v>
                </c:pt>
                <c:pt idx="4" formatCode="General">
                  <c:v>0</c:v>
                </c:pt>
                <c:pt idx="5" formatCode="General">
                  <c:v>0</c:v>
                </c:pt>
                <c:pt idx="6">
                  <c:v>27.61</c:v>
                </c:pt>
                <c:pt idx="7" formatCode="General">
                  <c:v>0</c:v>
                </c:pt>
                <c:pt idx="8">
                  <c:v>18.170000000000002</c:v>
                </c:pt>
                <c:pt idx="9">
                  <c:v>0</c:v>
                </c:pt>
                <c:pt idx="10">
                  <c:v>13.85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EE-43FB-8FBF-9A34278B5C63}"/>
            </c:ext>
          </c:extLst>
        </c:ser>
        <c:ser>
          <c:idx val="2"/>
          <c:order val="2"/>
          <c:tx>
            <c:strRef>
              <c:f>IBS!$A$5</c:f>
              <c:strCache>
                <c:ptCount val="1"/>
                <c:pt idx="0">
                  <c:v>Cranbrook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numRef>
              <c:f>IBS!$B$2:$M$2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IBS!$B$5:$M$5</c:f>
              <c:numCache>
                <c:formatCode>#,##0.0</c:formatCode>
                <c:ptCount val="12"/>
                <c:pt idx="0">
                  <c:v>0</c:v>
                </c:pt>
                <c:pt idx="1">
                  <c:v>0.75</c:v>
                </c:pt>
                <c:pt idx="2">
                  <c:v>0</c:v>
                </c:pt>
                <c:pt idx="3">
                  <c:v>0.3</c:v>
                </c:pt>
                <c:pt idx="4">
                  <c:v>9.73</c:v>
                </c:pt>
                <c:pt idx="5">
                  <c:v>186.43</c:v>
                </c:pt>
                <c:pt idx="6">
                  <c:v>3286.1</c:v>
                </c:pt>
                <c:pt idx="7">
                  <c:v>4474.28466426247</c:v>
                </c:pt>
                <c:pt idx="8">
                  <c:v>2122.92</c:v>
                </c:pt>
                <c:pt idx="9">
                  <c:v>3951.75</c:v>
                </c:pt>
                <c:pt idx="10">
                  <c:v>2649.58</c:v>
                </c:pt>
                <c:pt idx="11">
                  <c:v>2122.77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EE-43FB-8FBF-9A34278B5C63}"/>
            </c:ext>
          </c:extLst>
        </c:ser>
        <c:ser>
          <c:idx val="3"/>
          <c:order val="3"/>
          <c:tx>
            <c:strRef>
              <c:f>IBS!$A$6</c:f>
              <c:strCache>
                <c:ptCount val="1"/>
                <c:pt idx="0">
                  <c:v>Golden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numRef>
              <c:f>IBS!$B$2:$M$2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IBS!$B$6:$M$6</c:f>
              <c:numCache>
                <c:formatCode>#,##0.0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62.4</c:v>
                </c:pt>
                <c:pt idx="3">
                  <c:v>63.5</c:v>
                </c:pt>
                <c:pt idx="4">
                  <c:v>0.75</c:v>
                </c:pt>
                <c:pt idx="5">
                  <c:v>1070.32</c:v>
                </c:pt>
                <c:pt idx="6">
                  <c:v>2105.5300000000002</c:v>
                </c:pt>
                <c:pt idx="7">
                  <c:v>3199.30314235071</c:v>
                </c:pt>
                <c:pt idx="8">
                  <c:v>1813.89389083994</c:v>
                </c:pt>
                <c:pt idx="9">
                  <c:v>1824.29</c:v>
                </c:pt>
                <c:pt idx="10">
                  <c:v>1977.64</c:v>
                </c:pt>
                <c:pt idx="11">
                  <c:v>2218.41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EE-43FB-8FBF-9A34278B5C63}"/>
            </c:ext>
          </c:extLst>
        </c:ser>
        <c:ser>
          <c:idx val="4"/>
          <c:order val="4"/>
          <c:tx>
            <c:strRef>
              <c:f>IBS!$A$7</c:f>
              <c:strCache>
                <c:ptCount val="1"/>
                <c:pt idx="0">
                  <c:v>Invermere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numRef>
              <c:f>IBS!$B$2:$M$2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IBS!$B$7:$M$7</c:f>
              <c:numCache>
                <c:formatCode>#,##0.0</c:formatCode>
                <c:ptCount val="12"/>
                <c:pt idx="0">
                  <c:v>518.4</c:v>
                </c:pt>
                <c:pt idx="1">
                  <c:v>478.12</c:v>
                </c:pt>
                <c:pt idx="2">
                  <c:v>550.70000000000005</c:v>
                </c:pt>
                <c:pt idx="3">
                  <c:v>2130.1999999999998</c:v>
                </c:pt>
                <c:pt idx="4">
                  <c:v>4150.3</c:v>
                </c:pt>
                <c:pt idx="5">
                  <c:v>3745.3</c:v>
                </c:pt>
                <c:pt idx="6">
                  <c:v>7923.12</c:v>
                </c:pt>
                <c:pt idx="7">
                  <c:v>72.681798735490005</c:v>
                </c:pt>
                <c:pt idx="8">
                  <c:v>3651.62</c:v>
                </c:pt>
                <c:pt idx="9">
                  <c:v>4061.18</c:v>
                </c:pt>
                <c:pt idx="10">
                  <c:v>3272.27</c:v>
                </c:pt>
                <c:pt idx="11">
                  <c:v>1388.98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EE-43FB-8FBF-9A34278B5C63}"/>
            </c:ext>
          </c:extLst>
        </c:ser>
        <c:ser>
          <c:idx val="5"/>
          <c:order val="5"/>
          <c:tx>
            <c:strRef>
              <c:f>IBS!$A$8</c:f>
              <c:strCache>
                <c:ptCount val="1"/>
                <c:pt idx="0">
                  <c:v>Kootenay Lake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numRef>
              <c:f>IBS!$B$2:$M$2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IBS!$B$8:$M$8</c:f>
              <c:numCache>
                <c:formatCode>#,##0.0</c:formatCode>
                <c:ptCount val="12"/>
                <c:pt idx="0">
                  <c:v>0</c:v>
                </c:pt>
                <c:pt idx="1">
                  <c:v>0.25</c:v>
                </c:pt>
                <c:pt idx="2">
                  <c:v>36.9</c:v>
                </c:pt>
                <c:pt idx="3">
                  <c:v>0</c:v>
                </c:pt>
                <c:pt idx="4">
                  <c:v>0.25</c:v>
                </c:pt>
                <c:pt idx="5">
                  <c:v>44.38</c:v>
                </c:pt>
                <c:pt idx="6">
                  <c:v>652.03</c:v>
                </c:pt>
                <c:pt idx="7">
                  <c:v>381.00704462393003</c:v>
                </c:pt>
                <c:pt idx="8">
                  <c:v>227.31</c:v>
                </c:pt>
                <c:pt idx="9">
                  <c:v>1110.42</c:v>
                </c:pt>
                <c:pt idx="10">
                  <c:v>885.3</c:v>
                </c:pt>
                <c:pt idx="11">
                  <c:v>626.9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EE-43FB-8FBF-9A34278B5C63}"/>
            </c:ext>
          </c:extLst>
        </c:ser>
        <c:ser>
          <c:idx val="6"/>
          <c:order val="6"/>
          <c:tx>
            <c:strRef>
              <c:f>IBS!$A$9</c:f>
              <c:strCache>
                <c:ptCount val="1"/>
                <c:pt idx="0">
                  <c:v>Revelstoke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IBS!$B$2:$M$2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IBS!$B$9:$M$9</c:f>
              <c:numCache>
                <c:formatCode>#,##0.0</c:formatCode>
                <c:ptCount val="12"/>
                <c:pt idx="0">
                  <c:v>0.8</c:v>
                </c:pt>
                <c:pt idx="1">
                  <c:v>0</c:v>
                </c:pt>
                <c:pt idx="2">
                  <c:v>29</c:v>
                </c:pt>
                <c:pt idx="3">
                  <c:v>0</c:v>
                </c:pt>
                <c:pt idx="4">
                  <c:v>59.35</c:v>
                </c:pt>
                <c:pt idx="5">
                  <c:v>106.38</c:v>
                </c:pt>
                <c:pt idx="6">
                  <c:v>719.5</c:v>
                </c:pt>
                <c:pt idx="7">
                  <c:v>620.02908784000999</c:v>
                </c:pt>
                <c:pt idx="8">
                  <c:v>195.97996184294001</c:v>
                </c:pt>
                <c:pt idx="9">
                  <c:v>178.98</c:v>
                </c:pt>
                <c:pt idx="10">
                  <c:v>64.2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0EE-43FB-8FBF-9A34278B5C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28648976"/>
        <c:axId val="528649304"/>
        <c:axId val="0"/>
      </c:bar3DChart>
      <c:catAx>
        <c:axId val="52864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8649304"/>
        <c:crosses val="autoZero"/>
        <c:auto val="1"/>
        <c:lblAlgn val="ctr"/>
        <c:lblOffset val="100"/>
        <c:noMultiLvlLbl val="0"/>
      </c:catAx>
      <c:valAx>
        <c:axId val="52864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864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Sheet5!$B$3</c:f>
              <c:strCache>
                <c:ptCount val="1"/>
                <c:pt idx="0">
                  <c:v>% attack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Sheet5!$A$4:$A$8</c:f>
              <c:strCache>
                <c:ptCount val="5"/>
                <c:pt idx="0">
                  <c:v>CON</c:v>
                </c:pt>
                <c:pt idx="1">
                  <c:v>MCH</c:v>
                </c:pt>
                <c:pt idx="2">
                  <c:v>GLV</c:v>
                </c:pt>
                <c:pt idx="3">
                  <c:v>OCT</c:v>
                </c:pt>
                <c:pt idx="4">
                  <c:v>AKB</c:v>
                </c:pt>
              </c:strCache>
            </c:strRef>
          </c:cat>
          <c:val>
            <c:numRef>
              <c:f>Sheet5!$B$4:$B$8</c:f>
              <c:numCache>
                <c:formatCode>General</c:formatCode>
                <c:ptCount val="5"/>
                <c:pt idx="0">
                  <c:v>92</c:v>
                </c:pt>
                <c:pt idx="1">
                  <c:v>0</c:v>
                </c:pt>
                <c:pt idx="2">
                  <c:v>20</c:v>
                </c:pt>
                <c:pt idx="3">
                  <c:v>8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0B-4D52-9E9A-FFD984B13CE8}"/>
            </c:ext>
          </c:extLst>
        </c:ser>
        <c:ser>
          <c:idx val="1"/>
          <c:order val="1"/>
          <c:tx>
            <c:strRef>
              <c:f>Sheet5!$C$3</c:f>
              <c:strCache>
                <c:ptCount val="1"/>
                <c:pt idx="0">
                  <c:v>% spill over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Sheet5!$A$4:$A$8</c:f>
              <c:strCache>
                <c:ptCount val="5"/>
                <c:pt idx="0">
                  <c:v>CON</c:v>
                </c:pt>
                <c:pt idx="1">
                  <c:v>MCH</c:v>
                </c:pt>
                <c:pt idx="2">
                  <c:v>GLV</c:v>
                </c:pt>
                <c:pt idx="3">
                  <c:v>OCT</c:v>
                </c:pt>
                <c:pt idx="4">
                  <c:v>AKB</c:v>
                </c:pt>
              </c:strCache>
            </c:strRef>
          </c:cat>
          <c:val>
            <c:numRef>
              <c:f>Sheet5!$C$4:$C$8</c:f>
              <c:numCache>
                <c:formatCode>General</c:formatCode>
                <c:ptCount val="5"/>
                <c:pt idx="0">
                  <c:v>36</c:v>
                </c:pt>
                <c:pt idx="1">
                  <c:v>8</c:v>
                </c:pt>
                <c:pt idx="2">
                  <c:v>24</c:v>
                </c:pt>
                <c:pt idx="3">
                  <c:v>16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0B-4D52-9E9A-FFD984B13C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2173856"/>
        <c:axId val="572173200"/>
      </c:barChart>
      <c:catAx>
        <c:axId val="57217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2173200"/>
        <c:crosses val="autoZero"/>
        <c:auto val="1"/>
        <c:lblAlgn val="ctr"/>
        <c:lblOffset val="100"/>
        <c:noMultiLvlLbl val="0"/>
      </c:catAx>
      <c:valAx>
        <c:axId val="57217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217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IBB!$A$3</c:f>
              <c:strCache>
                <c:ptCount val="1"/>
                <c:pt idx="0">
                  <c:v>Arrow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IBB!$B$2:$M$2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IBB!$B$3:$M$3</c:f>
              <c:numCache>
                <c:formatCode>#,##0.0</c:formatCode>
                <c:ptCount val="12"/>
                <c:pt idx="0">
                  <c:v>2168.1</c:v>
                </c:pt>
                <c:pt idx="1">
                  <c:v>1525.8</c:v>
                </c:pt>
                <c:pt idx="2">
                  <c:v>1767.2</c:v>
                </c:pt>
                <c:pt idx="3">
                  <c:v>1519.5</c:v>
                </c:pt>
                <c:pt idx="4">
                  <c:v>3005.85</c:v>
                </c:pt>
                <c:pt idx="5" formatCode="General">
                  <c:v>3191.4</c:v>
                </c:pt>
                <c:pt idx="6">
                  <c:v>13459.24</c:v>
                </c:pt>
                <c:pt idx="7">
                  <c:v>2940.5561256812198</c:v>
                </c:pt>
                <c:pt idx="8">
                  <c:v>5139.8999999999996</c:v>
                </c:pt>
                <c:pt idx="9">
                  <c:v>7183.08</c:v>
                </c:pt>
                <c:pt idx="10">
                  <c:v>1281.93</c:v>
                </c:pt>
                <c:pt idx="11">
                  <c:v>2459.65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28-4118-A08C-EE39CCCAE5E3}"/>
            </c:ext>
          </c:extLst>
        </c:ser>
        <c:ser>
          <c:idx val="1"/>
          <c:order val="1"/>
          <c:tx>
            <c:strRef>
              <c:f>IBB!$A$4</c:f>
              <c:strCache>
                <c:ptCount val="1"/>
                <c:pt idx="0">
                  <c:v>Boundary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IBB!$B$2:$M$2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IBB!$B$4:$M$4</c:f>
              <c:numCache>
                <c:formatCode>#,##0.0</c:formatCode>
                <c:ptCount val="12"/>
                <c:pt idx="0">
                  <c:v>530.6</c:v>
                </c:pt>
                <c:pt idx="1">
                  <c:v>130.6</c:v>
                </c:pt>
                <c:pt idx="2">
                  <c:v>592.4</c:v>
                </c:pt>
                <c:pt idx="3">
                  <c:v>1032.9000000000001</c:v>
                </c:pt>
                <c:pt idx="4">
                  <c:v>1247.02</c:v>
                </c:pt>
                <c:pt idx="5">
                  <c:v>1679.18</c:v>
                </c:pt>
                <c:pt idx="6">
                  <c:v>3622.34</c:v>
                </c:pt>
                <c:pt idx="7">
                  <c:v>540.85466875000998</c:v>
                </c:pt>
                <c:pt idx="8">
                  <c:v>1875.7</c:v>
                </c:pt>
                <c:pt idx="9">
                  <c:v>1683.11</c:v>
                </c:pt>
                <c:pt idx="10">
                  <c:v>251.63</c:v>
                </c:pt>
                <c:pt idx="11">
                  <c:v>313.45999999999998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28-4118-A08C-EE39CCCAE5E3}"/>
            </c:ext>
          </c:extLst>
        </c:ser>
        <c:ser>
          <c:idx val="2"/>
          <c:order val="2"/>
          <c:tx>
            <c:strRef>
              <c:f>IBB!$A$5</c:f>
              <c:strCache>
                <c:ptCount val="1"/>
                <c:pt idx="0">
                  <c:v>Cranbrook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numRef>
              <c:f>IBB!$B$2:$M$2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IBB!$B$5:$M$5</c:f>
              <c:numCache>
                <c:formatCode>#,##0.0</c:formatCode>
                <c:ptCount val="12"/>
                <c:pt idx="0">
                  <c:v>1585.9</c:v>
                </c:pt>
                <c:pt idx="1">
                  <c:v>969.7</c:v>
                </c:pt>
                <c:pt idx="2">
                  <c:v>793.4</c:v>
                </c:pt>
                <c:pt idx="3">
                  <c:v>1373</c:v>
                </c:pt>
                <c:pt idx="4">
                  <c:v>1647.06</c:v>
                </c:pt>
                <c:pt idx="5">
                  <c:v>2114.34</c:v>
                </c:pt>
                <c:pt idx="6">
                  <c:v>8715.65</c:v>
                </c:pt>
                <c:pt idx="7">
                  <c:v>3722.6267899876898</c:v>
                </c:pt>
                <c:pt idx="8">
                  <c:v>6139.75</c:v>
                </c:pt>
                <c:pt idx="9">
                  <c:v>8936.92</c:v>
                </c:pt>
                <c:pt idx="10">
                  <c:v>5475.28</c:v>
                </c:pt>
                <c:pt idx="11">
                  <c:v>7762.73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28-4118-A08C-EE39CCCAE5E3}"/>
            </c:ext>
          </c:extLst>
        </c:ser>
        <c:ser>
          <c:idx val="3"/>
          <c:order val="3"/>
          <c:tx>
            <c:strRef>
              <c:f>IBB!$A$6</c:f>
              <c:strCache>
                <c:ptCount val="1"/>
                <c:pt idx="0">
                  <c:v>Golden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numRef>
              <c:f>IBB!$B$2:$M$2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IBB!$B$6:$M$6</c:f>
              <c:numCache>
                <c:formatCode>#,##0.0</c:formatCode>
                <c:ptCount val="12"/>
                <c:pt idx="0">
                  <c:v>1543</c:v>
                </c:pt>
                <c:pt idx="1">
                  <c:v>891.5</c:v>
                </c:pt>
                <c:pt idx="2">
                  <c:v>1868.5</c:v>
                </c:pt>
                <c:pt idx="3">
                  <c:v>2634</c:v>
                </c:pt>
                <c:pt idx="4">
                  <c:v>5623.54</c:v>
                </c:pt>
                <c:pt idx="5">
                  <c:v>6231.94</c:v>
                </c:pt>
                <c:pt idx="6">
                  <c:v>12493.95</c:v>
                </c:pt>
                <c:pt idx="7">
                  <c:v>6463.8104634415204</c:v>
                </c:pt>
                <c:pt idx="8">
                  <c:v>9758.9820890983192</c:v>
                </c:pt>
                <c:pt idx="9">
                  <c:v>11059.36</c:v>
                </c:pt>
                <c:pt idx="10">
                  <c:v>11985.55</c:v>
                </c:pt>
                <c:pt idx="11">
                  <c:v>11051.83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28-4118-A08C-EE39CCCAE5E3}"/>
            </c:ext>
          </c:extLst>
        </c:ser>
        <c:ser>
          <c:idx val="4"/>
          <c:order val="4"/>
          <c:tx>
            <c:strRef>
              <c:f>IBB!$A$7</c:f>
              <c:strCache>
                <c:ptCount val="1"/>
                <c:pt idx="0">
                  <c:v>Invermere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numRef>
              <c:f>IBB!$B$2:$M$2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IBB!$B$7:$M$7</c:f>
              <c:numCache>
                <c:formatCode>#,##0.0</c:formatCode>
                <c:ptCount val="12"/>
                <c:pt idx="0">
                  <c:v>2449.4</c:v>
                </c:pt>
                <c:pt idx="1">
                  <c:v>655.9</c:v>
                </c:pt>
                <c:pt idx="2">
                  <c:v>1096.2</c:v>
                </c:pt>
                <c:pt idx="3">
                  <c:v>4024.8</c:v>
                </c:pt>
                <c:pt idx="4">
                  <c:v>3323.58</c:v>
                </c:pt>
                <c:pt idx="5">
                  <c:v>5753.4</c:v>
                </c:pt>
                <c:pt idx="6">
                  <c:v>15660.4</c:v>
                </c:pt>
                <c:pt idx="7">
                  <c:v>4644.04625526369</c:v>
                </c:pt>
                <c:pt idx="8">
                  <c:v>15349.05</c:v>
                </c:pt>
                <c:pt idx="9">
                  <c:v>15521.89</c:v>
                </c:pt>
                <c:pt idx="10">
                  <c:v>12532.19</c:v>
                </c:pt>
                <c:pt idx="11">
                  <c:v>10154.58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828-4118-A08C-EE39CCCAE5E3}"/>
            </c:ext>
          </c:extLst>
        </c:ser>
        <c:ser>
          <c:idx val="5"/>
          <c:order val="5"/>
          <c:tx>
            <c:strRef>
              <c:f>IBB!$A$8</c:f>
              <c:strCache>
                <c:ptCount val="1"/>
                <c:pt idx="0">
                  <c:v>Kootenay Lake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numRef>
              <c:f>IBB!$B$2:$M$2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IBB!$B$8:$M$8</c:f>
              <c:numCache>
                <c:formatCode>#,##0.0</c:formatCode>
                <c:ptCount val="12"/>
                <c:pt idx="0">
                  <c:v>1569.1</c:v>
                </c:pt>
                <c:pt idx="1">
                  <c:v>963.8</c:v>
                </c:pt>
                <c:pt idx="2">
                  <c:v>771</c:v>
                </c:pt>
                <c:pt idx="3">
                  <c:v>473.4</c:v>
                </c:pt>
                <c:pt idx="4">
                  <c:v>1534.79</c:v>
                </c:pt>
                <c:pt idx="5">
                  <c:v>1377.62</c:v>
                </c:pt>
                <c:pt idx="6">
                  <c:v>8768.41</c:v>
                </c:pt>
                <c:pt idx="7">
                  <c:v>2015.8243564903</c:v>
                </c:pt>
                <c:pt idx="8">
                  <c:v>5583.06</c:v>
                </c:pt>
                <c:pt idx="9">
                  <c:v>8540.26</c:v>
                </c:pt>
                <c:pt idx="10">
                  <c:v>2365.91</c:v>
                </c:pt>
                <c:pt idx="11">
                  <c:v>3674.61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828-4118-A08C-EE39CCCAE5E3}"/>
            </c:ext>
          </c:extLst>
        </c:ser>
        <c:ser>
          <c:idx val="6"/>
          <c:order val="6"/>
          <c:tx>
            <c:strRef>
              <c:f>IBB!$A$9</c:f>
              <c:strCache>
                <c:ptCount val="1"/>
                <c:pt idx="0">
                  <c:v>Revelstoke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IBB!$B$2:$M$2</c:f>
              <c:numCache>
                <c:formatCode>General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IBB!$B$9:$M$9</c:f>
              <c:numCache>
                <c:formatCode>#,##0.0</c:formatCode>
                <c:ptCount val="12"/>
                <c:pt idx="0">
                  <c:v>657.9</c:v>
                </c:pt>
                <c:pt idx="1">
                  <c:v>115.9</c:v>
                </c:pt>
                <c:pt idx="2">
                  <c:v>5762</c:v>
                </c:pt>
                <c:pt idx="3">
                  <c:v>235.6</c:v>
                </c:pt>
                <c:pt idx="4">
                  <c:v>1072.47</c:v>
                </c:pt>
                <c:pt idx="5">
                  <c:v>698.34</c:v>
                </c:pt>
                <c:pt idx="6">
                  <c:v>7018.51</c:v>
                </c:pt>
                <c:pt idx="7">
                  <c:v>1745.3679874473701</c:v>
                </c:pt>
                <c:pt idx="8">
                  <c:v>4328.7326043271796</c:v>
                </c:pt>
                <c:pt idx="9">
                  <c:v>5358.71</c:v>
                </c:pt>
                <c:pt idx="10">
                  <c:v>401.59</c:v>
                </c:pt>
                <c:pt idx="11">
                  <c:v>2449.09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28-4118-A08C-EE39CCCAE5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04306880"/>
        <c:axId val="604306224"/>
        <c:axId val="0"/>
      </c:bar3DChart>
      <c:catAx>
        <c:axId val="60430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4306224"/>
        <c:crosses val="autoZero"/>
        <c:auto val="1"/>
        <c:lblAlgn val="ctr"/>
        <c:lblOffset val="100"/>
        <c:noMultiLvlLbl val="0"/>
      </c:catAx>
      <c:valAx>
        <c:axId val="60430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430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06A1-63F6-4A46-BC49-9F5AABE44081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E4D3-1AED-4759-9A3A-917D0BCDCF4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1166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06A1-63F6-4A46-BC49-9F5AABE44081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E4D3-1AED-4759-9A3A-917D0BCDCF4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2980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06A1-63F6-4A46-BC49-9F5AABE44081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E4D3-1AED-4759-9A3A-917D0BCDCF4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5753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06A1-63F6-4A46-BC49-9F5AABE44081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E4D3-1AED-4759-9A3A-917D0BCDCF4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2639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06A1-63F6-4A46-BC49-9F5AABE44081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E4D3-1AED-4759-9A3A-917D0BCDCF4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012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06A1-63F6-4A46-BC49-9F5AABE44081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E4D3-1AED-4759-9A3A-917D0BCDCF4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7604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06A1-63F6-4A46-BC49-9F5AABE44081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E4D3-1AED-4759-9A3A-917D0BCDCF4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2325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06A1-63F6-4A46-BC49-9F5AABE44081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E4D3-1AED-4759-9A3A-917D0BCDCF4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2064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06A1-63F6-4A46-BC49-9F5AABE44081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E4D3-1AED-4759-9A3A-917D0BCDCF4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4819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06A1-63F6-4A46-BC49-9F5AABE44081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E4D3-1AED-4759-9A3A-917D0BCDCF4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5007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06A1-63F6-4A46-BC49-9F5AABE44081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E4D3-1AED-4759-9A3A-917D0BCDCF42}" type="slidenum">
              <a:rPr lang="en-CA" smtClean="0"/>
              <a:t>‹#›</a:t>
            </a:fld>
            <a:endParaRPr lang="en-C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8640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06A1-63F6-4A46-BC49-9F5AABE44081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E4D3-1AED-4759-9A3A-917D0BCDCF4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4799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06A1-63F6-4A46-BC49-9F5AABE44081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E4D3-1AED-4759-9A3A-917D0BCDCF42}" type="slidenum">
              <a:rPr lang="en-CA" smtClean="0"/>
              <a:t>‹#›</a:t>
            </a:fld>
            <a:endParaRPr lang="en-C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5102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06A1-63F6-4A46-BC49-9F5AABE44081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E4D3-1AED-4759-9A3A-917D0BCDCF4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7635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06A1-63F6-4A46-BC49-9F5AABE44081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E4D3-1AED-4759-9A3A-917D0BCDCF4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55274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406A1-63F6-4A46-BC49-9F5AABE44081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E4D3-1AED-4759-9A3A-917D0BCDCF4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609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51CB-3218-4373-8F44-8C9360059045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0A7E-8938-43E8-B656-5304B693B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11324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51CB-3218-4373-8F44-8C9360059045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0A7E-8938-43E8-B656-5304B693B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97271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51CB-3218-4373-8F44-8C9360059045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0A7E-8938-43E8-B656-5304B693B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0328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51CB-3218-4373-8F44-8C9360059045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0A7E-8938-43E8-B656-5304B693B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27992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51CB-3218-4373-8F44-8C9360059045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0A7E-8938-43E8-B656-5304B693B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07470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51CB-3218-4373-8F44-8C9360059045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0A7E-8938-43E8-B656-5304B693B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5426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51CB-3218-4373-8F44-8C9360059045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0A7E-8938-43E8-B656-5304B693B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65340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51CB-3218-4373-8F44-8C9360059045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0A7E-8938-43E8-B656-5304B693B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79362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51CB-3218-4373-8F44-8C9360059045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0A7E-8938-43E8-B656-5304B693B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61486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51CB-3218-4373-8F44-8C9360059045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0A7E-8938-43E8-B656-5304B693B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89056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51CB-3218-4373-8F44-8C9360059045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60A7E-8938-43E8-B656-5304B693B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672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406A1-63F6-4A46-BC49-9F5AABE44081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9A8E4D3-1AED-4759-9A3A-917D0BCDCF4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97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851CB-3218-4373-8F44-8C9360059045}" type="datetimeFigureOut">
              <a:rPr lang="en-CA" smtClean="0"/>
              <a:t>2021-11-02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60A7E-8938-43E8-B656-5304B693B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771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flonews.wordpress.com/2021/04/20/cooperative-forest-health-alert-western-redcedar-dieback-in-the-northwest/" TargetMode="External"/><Relationship Id="rId4" Type="http://schemas.openxmlformats.org/officeDocument/2006/relationships/hyperlink" Target="mailto:melissa.fischer@dnr.wa.gov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776663" y="321177"/>
            <a:ext cx="3249230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345" y="3910267"/>
            <a:ext cx="194009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oking up at trees and blue sky&#10;&#10;Description automatically generated with medium confidence">
            <a:extLst>
              <a:ext uri="{FF2B5EF4-FFF2-40B4-BE49-F238E27FC236}">
                <a16:creationId xmlns:a16="http://schemas.microsoft.com/office/drawing/2014/main" id="{114B635B-84A6-429E-94A5-F98CDFD6C7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6" r="22695"/>
          <a:stretch/>
        </p:blipFill>
        <p:spPr>
          <a:xfrm>
            <a:off x="5459414" y="492125"/>
            <a:ext cx="1425575" cy="1873250"/>
          </a:xfrm>
          <a:prstGeom prst="rect">
            <a:avLst/>
          </a:prstGeom>
        </p:spPr>
      </p:pic>
      <p:pic>
        <p:nvPicPr>
          <p:cNvPr id="7" name="Picture 6" descr="A group of trees in front of a mountain&#10;&#10;Description automatically generated with medium confidence">
            <a:extLst>
              <a:ext uri="{FF2B5EF4-FFF2-40B4-BE49-F238E27FC236}">
                <a16:creationId xmlns:a16="http://schemas.microsoft.com/office/drawing/2014/main" id="{374CF317-3BCA-4716-B9DD-C6586EC346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3" r="35704"/>
          <a:stretch/>
        </p:blipFill>
        <p:spPr>
          <a:xfrm>
            <a:off x="5459414" y="2436814"/>
            <a:ext cx="1425575" cy="3935413"/>
          </a:xfrm>
          <a:prstGeom prst="rect">
            <a:avLst/>
          </a:prstGeom>
        </p:spPr>
      </p:pic>
      <p:pic>
        <p:nvPicPr>
          <p:cNvPr id="6" name="Picture 5" descr="A person holding an object&#10;&#10;Description automatically generated with low confidence">
            <a:extLst>
              <a:ext uri="{FF2B5EF4-FFF2-40B4-BE49-F238E27FC236}">
                <a16:creationId xmlns:a16="http://schemas.microsoft.com/office/drawing/2014/main" id="{3FAB6FDD-2292-479E-A2EB-5B9EAA8CF4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014" y="492125"/>
            <a:ext cx="3275013" cy="5880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AA98DC-43CB-4BC9-B2B0-BB4BE83D9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9677" y="914401"/>
            <a:ext cx="2743200" cy="288757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CA" sz="3900">
                <a:solidFill>
                  <a:srgbClr val="FFFFFF"/>
                </a:solidFill>
              </a:rPr>
              <a:t>KBR Entomology Update 2021</a:t>
            </a:r>
            <a:endParaRPr lang="en-CA" sz="39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3B08C-3840-46E5-90FC-FEADAB15D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9677" y="4170502"/>
            <a:ext cx="2743200" cy="1525597"/>
          </a:xfrm>
        </p:spPr>
        <p:txBody>
          <a:bodyPr>
            <a:normAutofit/>
          </a:bodyPr>
          <a:lstStyle/>
          <a:p>
            <a:r>
              <a:rPr lang="en-CA" sz="1700" dirty="0">
                <a:solidFill>
                  <a:srgbClr val="FFFFFF"/>
                </a:solidFill>
              </a:rPr>
              <a:t>Marnie Duthie-Holt</a:t>
            </a:r>
          </a:p>
          <a:p>
            <a:r>
              <a:rPr lang="en-CA" sz="1700" dirty="0">
                <a:solidFill>
                  <a:srgbClr val="FFFFFF"/>
                </a:solidFill>
              </a:rPr>
              <a:t>Regional Entomologist</a:t>
            </a:r>
          </a:p>
          <a:p>
            <a:r>
              <a:rPr lang="en-CA" sz="1700" dirty="0">
                <a:solidFill>
                  <a:srgbClr val="FFFFFF"/>
                </a:solidFill>
              </a:rPr>
              <a:t>November 3, 2021</a:t>
            </a:r>
          </a:p>
        </p:txBody>
      </p:sp>
    </p:spTree>
    <p:extLst>
      <p:ext uri="{BB962C8B-B14F-4D97-AF65-F5344CB8AC3E}">
        <p14:creationId xmlns:p14="http://schemas.microsoft.com/office/powerpoint/2010/main" val="45378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BA3EC-EA7A-4FD7-8114-FD73AF00E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484" y="609600"/>
            <a:ext cx="2930518" cy="13208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CA" sz="2500"/>
              <a:t>Kootenay Boundary Regional Overview</a:t>
            </a:r>
          </a:p>
        </p:txBody>
      </p:sp>
      <p:pic>
        <p:nvPicPr>
          <p:cNvPr id="5" name="Picture 4" descr="A picture containing tree, outdoor, sky, conifer&#10;&#10;Description automatically generated">
            <a:extLst>
              <a:ext uri="{FF2B5EF4-FFF2-40B4-BE49-F238E27FC236}">
                <a16:creationId xmlns:a16="http://schemas.microsoft.com/office/drawing/2014/main" id="{2B6462F5-9DA0-4E9D-A51F-D9F3BC9AF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50" y="609600"/>
            <a:ext cx="4625328" cy="260174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3ECAD-E78B-4EBD-B766-2D17FED3E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3484" y="2160589"/>
            <a:ext cx="2930517" cy="3880773"/>
          </a:xfrm>
        </p:spPr>
        <p:txBody>
          <a:bodyPr>
            <a:normAutofit/>
          </a:bodyPr>
          <a:lstStyle/>
          <a:p>
            <a:r>
              <a:rPr lang="en-CA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AOS</a:t>
            </a:r>
          </a:p>
          <a:p>
            <a:r>
              <a:rPr lang="en-CA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Defoliators</a:t>
            </a:r>
          </a:p>
          <a:p>
            <a:r>
              <a:rPr lang="en-CA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Bark Beetles</a:t>
            </a:r>
          </a:p>
          <a:p>
            <a:r>
              <a:rPr lang="en-CA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Monitoring</a:t>
            </a:r>
          </a:p>
          <a:p>
            <a:r>
              <a:rPr lang="en-CA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Training and Extension </a:t>
            </a:r>
            <a:endParaRPr lang="en-CA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CA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Successes and challenges</a:t>
            </a:r>
            <a:endParaRPr lang="en-CA" dirty="0"/>
          </a:p>
        </p:txBody>
      </p:sp>
      <p:pic>
        <p:nvPicPr>
          <p:cNvPr id="8" name="Picture 7" descr="A group of people wearing helmets&#10;&#10;Description automatically generated with low confidence">
            <a:extLst>
              <a:ext uri="{FF2B5EF4-FFF2-40B4-BE49-F238E27FC236}">
                <a16:creationId xmlns:a16="http://schemas.microsoft.com/office/drawing/2014/main" id="{2E0C6239-A8B5-4FCC-B085-119161C00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23" y="3439020"/>
            <a:ext cx="4626384" cy="260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627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3767A-1A92-4912-AFD6-4F7752418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Aerial Overview Surveys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3DD6B2-067B-4B9C-A7A5-F692AF568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5" y="1730612"/>
            <a:ext cx="4185623" cy="576262"/>
          </a:xfrm>
        </p:spPr>
        <p:txBody>
          <a:bodyPr/>
          <a:lstStyle/>
          <a:p>
            <a:r>
              <a:rPr lang="en-CA" dirty="0"/>
              <a:t>Positives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055094-5F3F-462D-B577-F90B13BEBE3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Came in under budget</a:t>
            </a:r>
          </a:p>
          <a:p>
            <a:r>
              <a:rPr lang="en-CA" dirty="0"/>
              <a:t>Better able to capture defoliator incidence later in season</a:t>
            </a:r>
          </a:p>
          <a:p>
            <a:r>
              <a:rPr lang="en-CA" dirty="0"/>
              <a:t>Aircraft provider and surveyor one contract – no issues with availability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A22287-1D32-40D0-934A-D3E9855C7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88384" y="1757560"/>
            <a:ext cx="4185618" cy="576262"/>
          </a:xfrm>
        </p:spPr>
        <p:txBody>
          <a:bodyPr/>
          <a:lstStyle/>
          <a:p>
            <a:r>
              <a:rPr lang="en-CA" dirty="0"/>
              <a:t>Negatives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827C01-865F-4B5D-A5E8-EB0769838CB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CA" dirty="0"/>
              <a:t>Smoke/fire delays for 5 weeks</a:t>
            </a:r>
          </a:p>
          <a:p>
            <a:r>
              <a:rPr lang="en-CA" dirty="0"/>
              <a:t>Re-flying some areas</a:t>
            </a:r>
          </a:p>
          <a:p>
            <a:r>
              <a:rPr lang="en-CA" dirty="0"/>
              <a:t>Delay in data final product</a:t>
            </a:r>
          </a:p>
        </p:txBody>
      </p:sp>
      <p:pic>
        <p:nvPicPr>
          <p:cNvPr id="8" name="Picture 7" descr="A picture containing text, plane, airplane, transport&#10;&#10;Description automatically generated">
            <a:extLst>
              <a:ext uri="{FF2B5EF4-FFF2-40B4-BE49-F238E27FC236}">
                <a16:creationId xmlns:a16="http://schemas.microsoft.com/office/drawing/2014/main" id="{6D31D069-B77D-4F6C-BE82-8A6CCAFB2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4" y="4744209"/>
            <a:ext cx="2830033" cy="2113790"/>
          </a:xfrm>
          <a:prstGeom prst="rect">
            <a:avLst/>
          </a:prstGeom>
        </p:spPr>
      </p:pic>
      <p:pic>
        <p:nvPicPr>
          <p:cNvPr id="11" name="Picture 10" descr="A picture containing smoke, outdoor, grass, track&#10;&#10;Description automatically generated">
            <a:extLst>
              <a:ext uri="{FF2B5EF4-FFF2-40B4-BE49-F238E27FC236}">
                <a16:creationId xmlns:a16="http://schemas.microsoft.com/office/drawing/2014/main" id="{6A8DADB7-DA44-4C15-8070-235F1AB83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368" y="3960472"/>
            <a:ext cx="5148226" cy="289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268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ree, outdoor, plant, conifer&#10;&#10;Description automatically generated">
            <a:extLst>
              <a:ext uri="{FF2B5EF4-FFF2-40B4-BE49-F238E27FC236}">
                <a16:creationId xmlns:a16="http://schemas.microsoft.com/office/drawing/2014/main" id="{D28E9978-2E95-4A9C-ADA3-CE4124340E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" r="7988" b="-2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657E98-6472-4A40-BE7D-5B4048968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en-CA" i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Defoliators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9C2BA-E71B-46D2-8750-8B2612CE3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851122" cy="3880773"/>
          </a:xfrm>
        </p:spPr>
        <p:txBody>
          <a:bodyPr>
            <a:normAutofit/>
          </a:bodyPr>
          <a:lstStyle/>
          <a:p>
            <a:r>
              <a:rPr lang="en-CA" dirty="0"/>
              <a:t>Douglas-fir tussock moth</a:t>
            </a:r>
          </a:p>
          <a:p>
            <a:r>
              <a:rPr lang="en-CA" dirty="0"/>
              <a:t>Western spruce budworm</a:t>
            </a:r>
          </a:p>
          <a:p>
            <a:r>
              <a:rPr lang="en-CA" dirty="0"/>
              <a:t>Western hemlock looper</a:t>
            </a:r>
          </a:p>
          <a:p>
            <a:r>
              <a:rPr lang="en-CA" dirty="0"/>
              <a:t>2-year cycle budworm</a:t>
            </a:r>
          </a:p>
          <a:p>
            <a:r>
              <a:rPr lang="en-CA" dirty="0"/>
              <a:t>Black army cutworm</a:t>
            </a:r>
          </a:p>
          <a:p>
            <a:r>
              <a:rPr lang="en-CA" dirty="0"/>
              <a:t>Lymantria</a:t>
            </a:r>
          </a:p>
          <a:p>
            <a:endParaRPr lang="en-CA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67809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57E98-6472-4A40-BE7D-5B4048968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n-CA" i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Defoliators: Douglas-fir tussock moth</a:t>
            </a:r>
            <a:endParaRPr lang="en-CA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9C2BA-E71B-46D2-8750-8B2612CE3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Douglas-fir tussock moth</a:t>
            </a:r>
          </a:p>
          <a:p>
            <a:r>
              <a:rPr lang="en-CA" dirty="0">
                <a:solidFill>
                  <a:schemeClr val="bg1"/>
                </a:solidFill>
              </a:rPr>
              <a:t>Population was building 2018-2020, then collapsed </a:t>
            </a:r>
          </a:p>
          <a:p>
            <a:r>
              <a:rPr lang="en-CA" dirty="0">
                <a:solidFill>
                  <a:schemeClr val="bg1"/>
                </a:solidFill>
              </a:rPr>
              <a:t>HEAT DOME???</a:t>
            </a:r>
          </a:p>
          <a:p>
            <a:r>
              <a:rPr lang="en-CA" dirty="0">
                <a:solidFill>
                  <a:schemeClr val="bg1"/>
                </a:solidFill>
              </a:rPr>
              <a:t>Trap counts low – average 0.3 moths/ trap over 9 PSP trapping sites</a:t>
            </a:r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05C06B6F-CEE7-47A2-B14D-B00C7FFAB8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294180"/>
              </p:ext>
            </p:extLst>
          </p:nvPr>
        </p:nvGraphicFramePr>
        <p:xfrm>
          <a:off x="6096001" y="972608"/>
          <a:ext cx="5143500" cy="4900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A brown moth on a white surface&#10;&#10;Description automatically generated with medium confidence">
            <a:extLst>
              <a:ext uri="{FF2B5EF4-FFF2-40B4-BE49-F238E27FC236}">
                <a16:creationId xmlns:a16="http://schemas.microsoft.com/office/drawing/2014/main" id="{58198AE6-15E7-4DAB-A86F-D0DC9A1E7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43" y="4861364"/>
            <a:ext cx="3114907" cy="175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035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83E62CE-78DE-4CFE-930C-831BDF621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69" y="4553712"/>
            <a:ext cx="8288032" cy="1096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3 tree beating – larval 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9C7BF-6807-4C74-AB49-94DC96951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969" y="5650029"/>
            <a:ext cx="8288032" cy="4691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All larval populations low in 2021 (IDW, IDL, IDZ, IDT, IDG)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278D554-0625-4909-9369-798A54A439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0790986"/>
              </p:ext>
            </p:extLst>
          </p:nvPr>
        </p:nvGraphicFramePr>
        <p:xfrm>
          <a:off x="985968" y="367989"/>
          <a:ext cx="8288033" cy="4543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A picture containing grass, tree, outdoor, plant&#10;&#10;Description automatically generated">
            <a:extLst>
              <a:ext uri="{FF2B5EF4-FFF2-40B4-BE49-F238E27FC236}">
                <a16:creationId xmlns:a16="http://schemas.microsoft.com/office/drawing/2014/main" id="{0625E5C2-B618-48E1-BF91-A4125855BC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0" t="23236" r="19960" b="4476"/>
          <a:stretch/>
        </p:blipFill>
        <p:spPr>
          <a:xfrm>
            <a:off x="9334226" y="4233672"/>
            <a:ext cx="2523287" cy="238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923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872CA9-99E5-47A5-AE38-43E594F32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en-CA" dirty="0">
                <a:solidFill>
                  <a:srgbClr val="FFFFFF"/>
                </a:solidFill>
              </a:rPr>
              <a:t>Defoliators: 2 year cycle budworm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CF223-A59B-421C-8C00-5C2BF1BE8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r>
              <a:rPr lang="en-CA" dirty="0">
                <a:solidFill>
                  <a:srgbClr val="FFFFFF"/>
                </a:solidFill>
              </a:rPr>
              <a:t>Chronic issue</a:t>
            </a:r>
          </a:p>
          <a:p>
            <a:r>
              <a:rPr lang="en-CA" dirty="0">
                <a:solidFill>
                  <a:srgbClr val="FFFFFF"/>
                </a:solidFill>
              </a:rPr>
              <a:t>Wiping out understory </a:t>
            </a:r>
            <a:r>
              <a:rPr lang="en-CA" dirty="0" err="1">
                <a:solidFill>
                  <a:srgbClr val="FFFFFF"/>
                </a:solidFill>
              </a:rPr>
              <a:t>Sx</a:t>
            </a:r>
            <a:r>
              <a:rPr lang="en-CA" dirty="0">
                <a:solidFill>
                  <a:srgbClr val="FFFFFF"/>
                </a:solidFill>
              </a:rPr>
              <a:t>/ Bl</a:t>
            </a:r>
          </a:p>
          <a:p>
            <a:r>
              <a:rPr lang="en-CA" dirty="0">
                <a:solidFill>
                  <a:srgbClr val="FFFFFF"/>
                </a:solidFill>
              </a:rPr>
              <a:t>Stress to mature stand – increasing IBS</a:t>
            </a:r>
          </a:p>
          <a:p>
            <a:endParaRPr lang="en-CA" dirty="0">
              <a:solidFill>
                <a:srgbClr val="FFFFFF"/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DD223C3-B7DC-4A2F-8F85-061F36D836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3434137"/>
              </p:ext>
            </p:extLst>
          </p:nvPr>
        </p:nvGraphicFramePr>
        <p:xfrm>
          <a:off x="757251" y="1168399"/>
          <a:ext cx="3856774" cy="4610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 descr="A picture containing tree, plant&#10;&#10;Description automatically generated">
            <a:extLst>
              <a:ext uri="{FF2B5EF4-FFF2-40B4-BE49-F238E27FC236}">
                <a16:creationId xmlns:a16="http://schemas.microsoft.com/office/drawing/2014/main" id="{1269D0BF-BAAE-475E-9304-0B61972CC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41480" y="4732399"/>
            <a:ext cx="3809999" cy="284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382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C328C-9EC7-428F-8FAD-D86BCD610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CA" sz="3100">
                <a:solidFill>
                  <a:schemeClr val="bg1"/>
                </a:solidFill>
              </a:rPr>
              <a:t>Western Hemlock Looper aerial sprays</a:t>
            </a:r>
            <a:br>
              <a:rPr lang="en-CA" sz="3100">
                <a:solidFill>
                  <a:schemeClr val="bg1"/>
                </a:solidFill>
              </a:rPr>
            </a:br>
            <a:r>
              <a:rPr lang="en-CA" sz="3100">
                <a:solidFill>
                  <a:schemeClr val="bg1"/>
                </a:solidFill>
              </a:rPr>
              <a:t>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C2583-4D74-41B2-8180-E50D5EA27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10,182.83 ha sprayed with </a:t>
            </a:r>
            <a:r>
              <a:rPr lang="en-CA" i="1" dirty="0" err="1">
                <a:solidFill>
                  <a:schemeClr val="bg1"/>
                </a:solidFill>
              </a:rPr>
              <a:t>Btk</a:t>
            </a:r>
            <a:r>
              <a:rPr lang="en-CA" dirty="0">
                <a:solidFill>
                  <a:schemeClr val="bg1"/>
                </a:solidFill>
              </a:rPr>
              <a:t> from helicopters </a:t>
            </a:r>
          </a:p>
          <a:p>
            <a:r>
              <a:rPr lang="en-CA" dirty="0">
                <a:solidFill>
                  <a:schemeClr val="bg1"/>
                </a:solidFill>
              </a:rPr>
              <a:t>over 25 blocks; 5 staging sites</a:t>
            </a:r>
          </a:p>
          <a:p>
            <a:r>
              <a:rPr lang="en-CA" dirty="0">
                <a:solidFill>
                  <a:schemeClr val="bg1"/>
                </a:solidFill>
              </a:rPr>
              <a:t>About half in caribou GAR areas (Non-THLB) funded by FCI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CEC297E-56CE-466B-8FFC-7364149B1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5130" y="129494"/>
            <a:ext cx="4440493" cy="6669482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13" name="Picture 12" descr="A picture containing sky, mountain, outdoor&#10;&#10;Description automatically generated">
            <a:extLst>
              <a:ext uri="{FF2B5EF4-FFF2-40B4-BE49-F238E27FC236}">
                <a16:creationId xmlns:a16="http://schemas.microsoft.com/office/drawing/2014/main" id="{8485465F-D47B-4310-B3A2-3CBE22F33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54" y="4010056"/>
            <a:ext cx="3718560" cy="278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67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5EA39187-0197-4C1D-BE4A-06B353C7B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9E0FD730-D6BC-440A-89CF-7AA0C22C2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1382DE6-64CB-4577-89E8-47941290A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 23">
              <a:extLst>
                <a:ext uri="{FF2B5EF4-FFF2-40B4-BE49-F238E27FC236}">
                  <a16:creationId xmlns:a16="http://schemas.microsoft.com/office/drawing/2014/main" id="{3ABD17EF-A676-4770-A8C8-E83BA02300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9" name="Rectangle 25">
              <a:extLst>
                <a:ext uri="{FF2B5EF4-FFF2-40B4-BE49-F238E27FC236}">
                  <a16:creationId xmlns:a16="http://schemas.microsoft.com/office/drawing/2014/main" id="{380D4582-A9DE-4A6E-8537-EFC4F860C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0" name="Isosceles Triangle 69">
              <a:extLst>
                <a:ext uri="{FF2B5EF4-FFF2-40B4-BE49-F238E27FC236}">
                  <a16:creationId xmlns:a16="http://schemas.microsoft.com/office/drawing/2014/main" id="{D66B8CF3-0959-4E8D-8F3A-AF62F21D9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1" name="Rectangle 27">
              <a:extLst>
                <a:ext uri="{FF2B5EF4-FFF2-40B4-BE49-F238E27FC236}">
                  <a16:creationId xmlns:a16="http://schemas.microsoft.com/office/drawing/2014/main" id="{97D4D559-2783-4E84-BB73-7F51D0235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2" name="Rectangle 28">
              <a:extLst>
                <a:ext uri="{FF2B5EF4-FFF2-40B4-BE49-F238E27FC236}">
                  <a16:creationId xmlns:a16="http://schemas.microsoft.com/office/drawing/2014/main" id="{8834FE36-E841-40B5-9465-1CFC99ED5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3" name="Rectangle 29">
              <a:extLst>
                <a:ext uri="{FF2B5EF4-FFF2-40B4-BE49-F238E27FC236}">
                  <a16:creationId xmlns:a16="http://schemas.microsoft.com/office/drawing/2014/main" id="{1A4197A1-AE79-4DC1-9E3A-845B40BA8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4" name="Isosceles Triangle 73">
              <a:extLst>
                <a:ext uri="{FF2B5EF4-FFF2-40B4-BE49-F238E27FC236}">
                  <a16:creationId xmlns:a16="http://schemas.microsoft.com/office/drawing/2014/main" id="{326F6688-CBD0-42EE-9B90-25100FE89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EF23F9BB-FC2E-48BA-8E63-A4436C28DA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7815DC60-3142-4171-B7AD-13B6FD26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9" name="Picture 8" descr="A picture containing outdoor, ground, tree, plant&#10;&#10;Description automatically generated">
            <a:extLst>
              <a:ext uri="{FF2B5EF4-FFF2-40B4-BE49-F238E27FC236}">
                <a16:creationId xmlns:a16="http://schemas.microsoft.com/office/drawing/2014/main" id="{D6231D90-AB31-4BB5-8251-7A7F160C19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9" r="15243" b="-2"/>
          <a:stretch/>
        </p:blipFill>
        <p:spPr>
          <a:xfrm>
            <a:off x="-61111" y="-767938"/>
            <a:ext cx="5897982" cy="6858000"/>
          </a:xfrm>
          <a:custGeom>
            <a:avLst/>
            <a:gdLst/>
            <a:ahLst/>
            <a:cxnLst/>
            <a:rect l="l" t="t" r="r" b="b"/>
            <a:pathLst>
              <a:path w="5898002" h="6858000">
                <a:moveTo>
                  <a:pt x="0" y="0"/>
                </a:moveTo>
                <a:lnTo>
                  <a:pt x="5898002" y="0"/>
                </a:lnTo>
                <a:lnTo>
                  <a:pt x="48736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7" name="Picture 6" descr="A picture containing outdoor, sky, group, nature&#10;&#10;Description automatically generated">
            <a:extLst>
              <a:ext uri="{FF2B5EF4-FFF2-40B4-BE49-F238E27FC236}">
                <a16:creationId xmlns:a16="http://schemas.microsoft.com/office/drawing/2014/main" id="{E796E8C6-5B80-41E2-8969-4F4FB29836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0" r="10147" b="-2"/>
          <a:stretch/>
        </p:blipFill>
        <p:spPr>
          <a:xfrm>
            <a:off x="4883630" y="-1065011"/>
            <a:ext cx="7312272" cy="6858000"/>
          </a:xfrm>
          <a:custGeom>
            <a:avLst/>
            <a:gdLst/>
            <a:ahLst/>
            <a:cxnLst/>
            <a:rect l="l" t="t" r="r" b="b"/>
            <a:pathLst>
              <a:path w="7312272" h="6858000">
                <a:moveTo>
                  <a:pt x="1024379" y="0"/>
                </a:moveTo>
                <a:lnTo>
                  <a:pt x="7312272" y="0"/>
                </a:lnTo>
                <a:lnTo>
                  <a:pt x="731227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9" name="Freeform 52">
            <a:extLst>
              <a:ext uri="{FF2B5EF4-FFF2-40B4-BE49-F238E27FC236}">
                <a16:creationId xmlns:a16="http://schemas.microsoft.com/office/drawing/2014/main" id="{3A459D44-E95C-4AB2-9D79-7C182560C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649" y="3576483"/>
            <a:ext cx="8522979" cy="3281517"/>
          </a:xfrm>
          <a:custGeom>
            <a:avLst/>
            <a:gdLst>
              <a:gd name="connsiteX0" fmla="*/ 8516100 w 8522979"/>
              <a:gd name="connsiteY0" fmla="*/ 0 h 3281517"/>
              <a:gd name="connsiteX1" fmla="*/ 8522979 w 8522979"/>
              <a:gd name="connsiteY1" fmla="*/ 3281517 h 3281517"/>
              <a:gd name="connsiteX2" fmla="*/ 650153 w 8522979"/>
              <a:gd name="connsiteY2" fmla="*/ 3281517 h 3281517"/>
              <a:gd name="connsiteX3" fmla="*/ 0 w 8522979"/>
              <a:gd name="connsiteY3" fmla="*/ 3003752 h 3281517"/>
              <a:gd name="connsiteX4" fmla="*/ 879142 w 8522979"/>
              <a:gd name="connsiteY4" fmla="*/ 690551 h 3281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22979" h="3281517">
                <a:moveTo>
                  <a:pt x="8516100" y="0"/>
                </a:moveTo>
                <a:lnTo>
                  <a:pt x="8522979" y="3281517"/>
                </a:lnTo>
                <a:lnTo>
                  <a:pt x="650153" y="3281517"/>
                </a:lnTo>
                <a:lnTo>
                  <a:pt x="0" y="3003752"/>
                </a:lnTo>
                <a:lnTo>
                  <a:pt x="879142" y="6905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EB42D4-B670-418D-9E7B-546D677E6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2401" y="4267830"/>
            <a:ext cx="5870465" cy="132967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400"/>
              <a:t>Black army cutworm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6623F-626A-447A-A9AF-ED8CE4FF5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5361" y="5597505"/>
            <a:ext cx="7843520" cy="102104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r">
              <a:buNone/>
            </a:pPr>
            <a:r>
              <a:rPr lang="en-US" sz="1600" dirty="0">
                <a:solidFill>
                  <a:schemeClr val="tx1"/>
                </a:solidFill>
              </a:rPr>
              <a:t>Field trip with District, BCTS, Canfor, FCI</a:t>
            </a:r>
          </a:p>
          <a:p>
            <a:pPr marL="0" indent="0" algn="r">
              <a:buNone/>
            </a:pPr>
            <a:r>
              <a:rPr lang="en-US" sz="1600" dirty="0">
                <a:solidFill>
                  <a:schemeClr val="tx1"/>
                </a:solidFill>
              </a:rPr>
              <a:t>Trap set up Doctor Creek Fire (2020); </a:t>
            </a:r>
            <a:r>
              <a:rPr lang="en-US" sz="1600" dirty="0" err="1">
                <a:solidFill>
                  <a:schemeClr val="tx1"/>
                </a:solidFill>
              </a:rPr>
              <a:t>Meachan</a:t>
            </a:r>
            <a:r>
              <a:rPr lang="en-US" sz="1600" dirty="0">
                <a:solidFill>
                  <a:schemeClr val="tx1"/>
                </a:solidFill>
              </a:rPr>
              <a:t> Fire (2018)</a:t>
            </a:r>
          </a:p>
          <a:p>
            <a:pPr marL="0" indent="0" algn="r">
              <a:buNone/>
            </a:pPr>
            <a:r>
              <a:rPr lang="en-US" sz="1600" dirty="0">
                <a:solidFill>
                  <a:schemeClr val="tx1"/>
                </a:solidFill>
              </a:rPr>
              <a:t>Bigger program in DSE next year </a:t>
            </a:r>
          </a:p>
        </p:txBody>
      </p:sp>
    </p:spTree>
    <p:extLst>
      <p:ext uri="{BB962C8B-B14F-4D97-AF65-F5344CB8AC3E}">
        <p14:creationId xmlns:p14="http://schemas.microsoft.com/office/powerpoint/2010/main" val="148893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65441E-044A-48D2-832C-D6BB08555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n-CA" sz="3300">
                <a:solidFill>
                  <a:schemeClr val="bg1"/>
                </a:solidFill>
              </a:rPr>
              <a:t>Fire and Forest Health (IBD and BAC)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19A14-9C75-43A0-8E8C-8287B07F5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Douglas-fir beetle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Overlay fire severity, IBD hazard and </a:t>
            </a:r>
            <a:r>
              <a:rPr lang="en-CA">
                <a:solidFill>
                  <a:schemeClr val="bg1"/>
                </a:solidFill>
              </a:rPr>
              <a:t>IBD incidence</a:t>
            </a:r>
          </a:p>
          <a:p>
            <a:pPr lvl="1"/>
            <a:r>
              <a:rPr lang="en-CA">
                <a:solidFill>
                  <a:schemeClr val="bg1"/>
                </a:solidFill>
              </a:rPr>
              <a:t>Salvage </a:t>
            </a:r>
            <a:r>
              <a:rPr lang="en-CA" dirty="0">
                <a:solidFill>
                  <a:schemeClr val="bg1"/>
                </a:solidFill>
              </a:rPr>
              <a:t>opportunities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Funnel trapping</a:t>
            </a:r>
          </a:p>
          <a:p>
            <a:pPr marL="457200" lvl="1" indent="0">
              <a:buNone/>
            </a:pPr>
            <a:endParaRPr lang="en-CA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Black army cutworm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Moth trapping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Delays in planting</a:t>
            </a:r>
          </a:p>
          <a:p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231C72-CF4B-4E10-91BE-4FF86D779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3526" y="166078"/>
            <a:ext cx="5454004" cy="6691919"/>
          </a:xfrm>
          <a:prstGeom prst="rect">
            <a:avLst/>
          </a:prstGeom>
        </p:spPr>
      </p:pic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991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4E51A-C030-4DD2-A46B-5826EE780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8" y="309947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en-CA" dirty="0"/>
              <a:t>Lymantria moth Castlegar: Sequence of Events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6209DA8-E0FB-4E97-8987-01D0A40ABE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0463485" y="275350"/>
            <a:ext cx="1491242" cy="1118431"/>
          </a:xfr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54C4EC7-ECD7-434B-A539-CFBC2121B157}"/>
              </a:ext>
            </a:extLst>
          </p:cNvPr>
          <p:cNvGraphicFramePr>
            <a:graphicFrameLocks noGrp="1"/>
          </p:cNvGraphicFramePr>
          <p:nvPr/>
        </p:nvGraphicFramePr>
        <p:xfrm>
          <a:off x="558501" y="1292656"/>
          <a:ext cx="10370906" cy="5658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328">
                  <a:extLst>
                    <a:ext uri="{9D8B030D-6E8A-4147-A177-3AD203B41FA5}">
                      <a16:colId xmlns:a16="http://schemas.microsoft.com/office/drawing/2014/main" val="2785167815"/>
                    </a:ext>
                  </a:extLst>
                </a:gridCol>
                <a:gridCol w="4929094">
                  <a:extLst>
                    <a:ext uri="{9D8B030D-6E8A-4147-A177-3AD203B41FA5}">
                      <a16:colId xmlns:a16="http://schemas.microsoft.com/office/drawing/2014/main" val="1440946851"/>
                    </a:ext>
                  </a:extLst>
                </a:gridCol>
                <a:gridCol w="4429484">
                  <a:extLst>
                    <a:ext uri="{9D8B030D-6E8A-4147-A177-3AD203B41FA5}">
                      <a16:colId xmlns:a16="http://schemas.microsoft.com/office/drawing/2014/main" val="114725194"/>
                    </a:ext>
                  </a:extLst>
                </a:gridCol>
              </a:tblGrid>
              <a:tr h="648261">
                <a:tc>
                  <a:txBody>
                    <a:bodyPr/>
                    <a:lstStyle/>
                    <a:p>
                      <a:r>
                        <a:rPr lang="en-CA" sz="2400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What was 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Results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40871"/>
                  </a:ext>
                </a:extLst>
              </a:tr>
              <a:tr h="648261">
                <a:tc>
                  <a:txBody>
                    <a:bodyPr/>
                    <a:lstStyle/>
                    <a:p>
                      <a:r>
                        <a:rPr lang="en-CA" sz="2400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Regional trapping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3 moths trapped - Pass Creek area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475630"/>
                  </a:ext>
                </a:extLst>
              </a:tr>
              <a:tr h="879148">
                <a:tc>
                  <a:txBody>
                    <a:bodyPr/>
                    <a:lstStyle/>
                    <a:p>
                      <a:r>
                        <a:rPr lang="en-CA" sz="24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delamination grid of an additional 43 traps 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13 moths caught in 5 traps;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GB" sz="2400" dirty="0"/>
                        <a:t>one trap caught 9 moths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en-GB" sz="2400" dirty="0"/>
                        <a:t>4 traps caught singles</a:t>
                      </a:r>
                      <a:endParaRPr lang="en-C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513077"/>
                  </a:ext>
                </a:extLst>
              </a:tr>
              <a:tr h="879148">
                <a:tc>
                  <a:txBody>
                    <a:bodyPr/>
                    <a:lstStyle/>
                    <a:p>
                      <a:r>
                        <a:rPr lang="en-CA" sz="2400" dirty="0"/>
                        <a:t>2019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Egg mass sampling conducted in fall (Regional Ent/ CFIA)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No egg masses located – needle in hay stack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645660"/>
                  </a:ext>
                </a:extLst>
              </a:tr>
              <a:tr h="648261">
                <a:tc>
                  <a:txBody>
                    <a:bodyPr/>
                    <a:lstStyle/>
                    <a:p>
                      <a:r>
                        <a:rPr lang="en-CA" sz="24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Open House – Jan 23,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Positive response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175910"/>
                  </a:ext>
                </a:extLst>
              </a:tr>
              <a:tr h="648261">
                <a:tc>
                  <a:txBody>
                    <a:bodyPr/>
                    <a:lstStyle/>
                    <a:p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Spray May 13, May 26, and June 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864218"/>
                  </a:ext>
                </a:extLst>
              </a:tr>
              <a:tr h="648261">
                <a:tc>
                  <a:txBody>
                    <a:bodyPr/>
                    <a:lstStyle/>
                    <a:p>
                      <a:r>
                        <a:rPr lang="en-CA" sz="2400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Only one moth caught outside of spray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Success!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910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989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cutting a tree&#10;&#10;Description automatically generated with low confidence">
            <a:extLst>
              <a:ext uri="{FF2B5EF4-FFF2-40B4-BE49-F238E27FC236}">
                <a16:creationId xmlns:a16="http://schemas.microsoft.com/office/drawing/2014/main" id="{A8C18CBC-4162-4BC5-822F-93B6C65B2A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9" r="10450" b="-2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45AB79-467D-4178-BDC6-F4A7996A6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en-CA" dirty="0"/>
              <a:t>Bark Beetles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92658-011D-4F7D-BA8C-C51697286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851122" cy="3880773"/>
          </a:xfrm>
        </p:spPr>
        <p:txBody>
          <a:bodyPr>
            <a:normAutofit/>
          </a:bodyPr>
          <a:lstStyle/>
          <a:p>
            <a:r>
              <a:rPr lang="en-CA" dirty="0"/>
              <a:t>Fab 4 all thriving in KBR</a:t>
            </a:r>
          </a:p>
          <a:p>
            <a:r>
              <a:rPr lang="en-CA" b="1" dirty="0"/>
              <a:t>IBD</a:t>
            </a:r>
            <a:r>
              <a:rPr lang="en-CA" dirty="0"/>
              <a:t> – most challenging for control, direct conflict with many constraints (drought, blowdown, Armillaria all causing stress)</a:t>
            </a:r>
          </a:p>
          <a:p>
            <a:r>
              <a:rPr lang="en-CA" b="1" dirty="0"/>
              <a:t>IBM</a:t>
            </a:r>
            <a:r>
              <a:rPr lang="en-CA" dirty="0"/>
              <a:t> – increasing related to smaller stands drought stressed</a:t>
            </a:r>
          </a:p>
          <a:p>
            <a:r>
              <a:rPr lang="en-CA" b="1" dirty="0"/>
              <a:t>IBS</a:t>
            </a:r>
            <a:r>
              <a:rPr lang="en-CA" dirty="0"/>
              <a:t> – increasing populations – lack of harvesting power</a:t>
            </a:r>
          </a:p>
          <a:p>
            <a:r>
              <a:rPr lang="en-CA" b="1" dirty="0"/>
              <a:t>IBB</a:t>
            </a:r>
            <a:r>
              <a:rPr lang="en-CA" dirty="0"/>
              <a:t> – lack of control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51236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641743-95D1-4059-8FE1-21AC54A6B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Douglas-fir beetle 2010-2021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0600D4-80BC-40E7-89AA-E6908D78797F}"/>
              </a:ext>
            </a:extLst>
          </p:cNvPr>
          <p:cNvSpPr txBox="1"/>
          <p:nvPr/>
        </p:nvSpPr>
        <p:spPr>
          <a:xfrm>
            <a:off x="673754" y="2160590"/>
            <a:ext cx="3973943" cy="4240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bg1"/>
                </a:solidFill>
              </a:rPr>
              <a:t>Drought, fires, constraints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bg1"/>
                </a:solidFill>
              </a:rPr>
              <a:t>AR biggest increase 2,000ha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bg1"/>
                </a:solidFill>
              </a:rPr>
              <a:t>BO reduced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bg1"/>
                </a:solidFill>
              </a:rPr>
              <a:t>CR 1,243 increase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bg1"/>
                </a:solidFill>
              </a:rPr>
              <a:t>GO doubled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bg1"/>
                </a:solidFill>
              </a:rPr>
              <a:t>IN reduced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bg1"/>
                </a:solidFill>
              </a:rPr>
              <a:t>KL 813 ha increase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bg1"/>
                </a:solidFill>
              </a:rPr>
              <a:t>RE doubled</a:t>
            </a: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01E6F9F-9DAD-487A-B03B-41FCBD22B2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8897332"/>
              </p:ext>
            </p:extLst>
          </p:nvPr>
        </p:nvGraphicFramePr>
        <p:xfrm>
          <a:off x="6096001" y="972608"/>
          <a:ext cx="5143500" cy="4900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31944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Picture 4" descr="A person wearing a safety vest&#10;&#10;Description automatically generated with low confidence">
            <a:extLst>
              <a:ext uri="{FF2B5EF4-FFF2-40B4-BE49-F238E27FC236}">
                <a16:creationId xmlns:a16="http://schemas.microsoft.com/office/drawing/2014/main" id="{E19B6E62-ACB3-4795-A5D8-E556C16135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7" t="10913" b="1581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0E45E3-7F85-463F-A31B-14C399DD6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563" y="1678665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5400"/>
              <a:t>IBD Funnel Trapping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0F8D8-C5DC-4227-8288-A51F09A61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0563" y="4050833"/>
            <a:ext cx="3893440" cy="10968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Extensive trapping program in both Selkirk and Rocky Mountain Districts focusing on post fire mop up</a:t>
            </a:r>
          </a:p>
        </p:txBody>
      </p:sp>
    </p:spTree>
    <p:extLst>
      <p:ext uri="{BB962C8B-B14F-4D97-AF65-F5344CB8AC3E}">
        <p14:creationId xmlns:p14="http://schemas.microsoft.com/office/powerpoint/2010/main" val="971435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9842C7-D2A0-4F6D-8EED-F71AF0A93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Mountain pine beetle 2010-2021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373C27-0E37-42F5-B5F5-98B1AA699FF0}"/>
              </a:ext>
            </a:extLst>
          </p:cNvPr>
          <p:cNvSpPr txBox="1"/>
          <p:nvPr/>
        </p:nvSpPr>
        <p:spPr>
          <a:xfrm>
            <a:off x="673754" y="2160590"/>
            <a:ext cx="3973943" cy="344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bg1"/>
                </a:solidFill>
              </a:rPr>
              <a:t>CR biggest increase (small stands associated with drought; Pa)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bg1"/>
                </a:solidFill>
              </a:rPr>
              <a:t>GO &amp; IN still high</a:t>
            </a: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D614C80-63BB-44D6-A86F-7012F08295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8925721"/>
              </p:ext>
            </p:extLst>
          </p:nvPr>
        </p:nvGraphicFramePr>
        <p:xfrm>
          <a:off x="6096001" y="972608"/>
          <a:ext cx="5143500" cy="4900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9F68757-FB1D-4242-9D94-B8480BCEB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859" y="3641272"/>
            <a:ext cx="2360935" cy="420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413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7719E-4C15-42DB-98A0-27051FA5F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Spruce beetle 2010-2021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9610839-9F3B-4935-BC24-1DCECB2641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1359532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A3D9146-A61C-4918-896C-3AC3A11E7BC0}"/>
              </a:ext>
            </a:extLst>
          </p:cNvPr>
          <p:cNvSpPr txBox="1"/>
          <p:nvPr/>
        </p:nvSpPr>
        <p:spPr>
          <a:xfrm>
            <a:off x="9274002" y="2969579"/>
            <a:ext cx="157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CR &amp; GO high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8E726A-9267-4123-B7BD-68FF4E9F0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159" y="21772"/>
            <a:ext cx="4836697" cy="271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136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A2FE5-3C44-4992-AEF2-C4C69010F8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7505" y="4385067"/>
            <a:ext cx="8021177" cy="1317643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CA" dirty="0"/>
              <a:t>Spruce Beetle Repellency Trial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F076DF-817A-4595-9D40-2D034A00C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27505" y="5702710"/>
            <a:ext cx="8021177" cy="521109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CA" sz="1300" dirty="0"/>
              <a:t>Upper Elk Valley</a:t>
            </a:r>
          </a:p>
        </p:txBody>
      </p:sp>
      <p:pic>
        <p:nvPicPr>
          <p:cNvPr id="5" name="Picture 4" descr="A forest of trees with snowy mountain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6A0AC12A-720A-49B5-B65A-998386DF9A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38" b="1587"/>
          <a:stretch/>
        </p:blipFill>
        <p:spPr>
          <a:xfrm>
            <a:off x="1524020" y="11"/>
            <a:ext cx="9143980" cy="4242125"/>
          </a:xfrm>
          <a:prstGeom prst="rect">
            <a:avLst/>
          </a:prstGeom>
        </p:spPr>
      </p:pic>
      <p:cxnSp>
        <p:nvCxnSpPr>
          <p:cNvPr id="18" name="Straight Connector 9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242136"/>
            <a:ext cx="9144001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9154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DC14B3F1-8CC5-4623-94B0-4445E3775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-1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B51DD-0646-4F29-B285-D049AF043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184" y="365124"/>
            <a:ext cx="3697167" cy="2057400"/>
          </a:xfrm>
        </p:spPr>
        <p:txBody>
          <a:bodyPr anchor="b">
            <a:normAutofit/>
          </a:bodyPr>
          <a:lstStyle/>
          <a:p>
            <a:r>
              <a:rPr lang="en-CA" sz="3500"/>
              <a:t>Repellency trial</a:t>
            </a:r>
          </a:p>
        </p:txBody>
      </p:sp>
      <p:pic>
        <p:nvPicPr>
          <p:cNvPr id="5" name="Picture 4" descr="A picture containing outdoor, tree, person, people&#10;&#10;Description automatically generated">
            <a:extLst>
              <a:ext uri="{FF2B5EF4-FFF2-40B4-BE49-F238E27FC236}">
                <a16:creationId xmlns:a16="http://schemas.microsoft.com/office/drawing/2014/main" id="{06428728-5374-42DD-B157-D691D5C1AE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46"/>
          <a:stretch/>
        </p:blipFill>
        <p:spPr>
          <a:xfrm>
            <a:off x="1892362" y="343454"/>
            <a:ext cx="3640263" cy="2934000"/>
          </a:xfrm>
          <a:prstGeom prst="rect">
            <a:avLst/>
          </a:prstGeom>
        </p:spPr>
      </p:pic>
      <p:pic>
        <p:nvPicPr>
          <p:cNvPr id="7" name="Picture 6" descr="A picture containing tree, outdoor, snow, forest&#10;&#10;Description automatically generated">
            <a:extLst>
              <a:ext uri="{FF2B5EF4-FFF2-40B4-BE49-F238E27FC236}">
                <a16:creationId xmlns:a16="http://schemas.microsoft.com/office/drawing/2014/main" id="{6B9BCEE4-6991-4018-A089-E6B42A5AF4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10" b="27312"/>
          <a:stretch/>
        </p:blipFill>
        <p:spPr>
          <a:xfrm>
            <a:off x="1892362" y="3597884"/>
            <a:ext cx="3640263" cy="293669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8EC0F70-6AFD-45BE-8F70-52888FC30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0985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517F6-8735-4C7B-BA71-467CF6031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2184" y="2624962"/>
            <a:ext cx="3697167" cy="35380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CA" sz="1700" b="1" u="sng">
                <a:latin typeface="Calibri" panose="020F0502020204030204" pitchFamily="34" charset="0"/>
                <a:ea typeface="Calibri" panose="020F0502020204030204" pitchFamily="34" charset="0"/>
              </a:rPr>
              <a:t>MCH</a:t>
            </a:r>
            <a:r>
              <a:rPr lang="en-CA" sz="1700">
                <a:latin typeface="Calibri" panose="020F0502020204030204" pitchFamily="34" charset="0"/>
                <a:ea typeface="Calibri" panose="020F0502020204030204" pitchFamily="34" charset="0"/>
              </a:rPr>
              <a:t> anti-aggregant, (</a:t>
            </a:r>
            <a:r>
              <a:rPr lang="en-CA" sz="1700">
                <a:latin typeface="Arial" panose="020B0604020202020204" pitchFamily="34" charset="0"/>
                <a:ea typeface="Calibri" panose="020F0502020204030204" pitchFamily="34" charset="0"/>
              </a:rPr>
              <a:t>methylcyclohexenone) </a:t>
            </a:r>
            <a:r>
              <a:rPr lang="en-CA" sz="1700">
                <a:latin typeface="Calibri" panose="020F0502020204030204" pitchFamily="34" charset="0"/>
                <a:ea typeface="Calibri" panose="020F0502020204030204" pitchFamily="34" charset="0"/>
              </a:rPr>
              <a:t>=tree is already full</a:t>
            </a:r>
          </a:p>
          <a:p>
            <a:pPr marL="0" indent="0">
              <a:lnSpc>
                <a:spcPct val="90000"/>
              </a:lnSpc>
              <a:buNone/>
            </a:pPr>
            <a:endParaRPr lang="en-CA" sz="170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CA" sz="1700" b="1" u="sng">
                <a:latin typeface="Calibri" panose="020F0502020204030204" pitchFamily="34" charset="0"/>
                <a:ea typeface="Calibri" panose="020F0502020204030204" pitchFamily="34" charset="0"/>
              </a:rPr>
              <a:t>Non-host smells </a:t>
            </a:r>
            <a:r>
              <a:rPr lang="en-CA" sz="1700">
                <a:latin typeface="Calibri" panose="020F0502020204030204" pitchFamily="34" charset="0"/>
                <a:ea typeface="Calibri" panose="020F0502020204030204" pitchFamily="34" charset="0"/>
              </a:rPr>
              <a:t>= makes tree smell like something else (not right host)</a:t>
            </a:r>
          </a:p>
          <a:p>
            <a:pPr marL="0" indent="0">
              <a:lnSpc>
                <a:spcPct val="90000"/>
              </a:lnSpc>
              <a:buNone/>
            </a:pPr>
            <a:endParaRPr lang="en-CA" sz="170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90000"/>
              </a:lnSpc>
              <a:buFont typeface="+mj-lt"/>
              <a:buAutoNum type="arabicPeriod"/>
            </a:pPr>
            <a:r>
              <a:rPr lang="en-US" sz="1700" b="1" i="1">
                <a:latin typeface="Calibri" panose="020F0502020204030204" pitchFamily="34" charset="0"/>
                <a:ea typeface="Times New Roman" panose="02020603050405020304" pitchFamily="18" charset="0"/>
              </a:rPr>
              <a:t>Floral </a:t>
            </a:r>
            <a:r>
              <a:rPr lang="en-US" sz="1700">
                <a:latin typeface="Calibri" panose="020F0502020204030204" pitchFamily="34" charset="0"/>
                <a:ea typeface="Times New Roman" panose="02020603050405020304" pitchFamily="18" charset="0"/>
              </a:rPr>
              <a:t>(acetophenone)</a:t>
            </a:r>
            <a:endParaRPr lang="en-CA" sz="170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90000"/>
              </a:lnSpc>
              <a:buFont typeface="+mj-lt"/>
              <a:buAutoNum type="arabicPeriod"/>
            </a:pPr>
            <a:r>
              <a:rPr lang="en-US" sz="1700" b="1" i="1">
                <a:latin typeface="Calibri" panose="020F0502020204030204" pitchFamily="34" charset="0"/>
                <a:ea typeface="Times New Roman" panose="02020603050405020304" pitchFamily="18" charset="0"/>
              </a:rPr>
              <a:t>Cut Grass</a:t>
            </a:r>
            <a:r>
              <a:rPr lang="en-US" sz="1700">
                <a:latin typeface="Calibri" panose="020F0502020204030204" pitchFamily="34" charset="0"/>
                <a:ea typeface="Times New Roman" panose="02020603050405020304" pitchFamily="18" charset="0"/>
              </a:rPr>
              <a:t>- Green Leaf Volatiles </a:t>
            </a:r>
          </a:p>
          <a:p>
            <a:pPr>
              <a:lnSpc>
                <a:spcPct val="90000"/>
              </a:lnSpc>
              <a:buFont typeface="+mj-lt"/>
              <a:buAutoNum type="arabicPeriod"/>
            </a:pPr>
            <a:r>
              <a:rPr lang="en-US" sz="1700" b="1" i="1">
                <a:latin typeface="Calibri" panose="020F0502020204030204" pitchFamily="34" charset="0"/>
                <a:ea typeface="Times New Roman" panose="02020603050405020304" pitchFamily="18" charset="0"/>
              </a:rPr>
              <a:t>Mushroom </a:t>
            </a:r>
            <a:r>
              <a:rPr lang="en-US" sz="1700">
                <a:latin typeface="Calibri" panose="020F0502020204030204" pitchFamily="34" charset="0"/>
                <a:ea typeface="Times New Roman" panose="02020603050405020304" pitchFamily="18" charset="0"/>
              </a:rPr>
              <a:t>– smell that attracts biting insects (1-octen-3-ol)</a:t>
            </a:r>
            <a:endParaRPr lang="en-CA" sz="170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90000"/>
              </a:lnSpc>
              <a:buFont typeface="+mj-lt"/>
              <a:buAutoNum type="arabicPeriod"/>
            </a:pPr>
            <a:r>
              <a:rPr lang="en-US" sz="1700" b="1" i="1">
                <a:latin typeface="Calibri" panose="020F0502020204030204" pitchFamily="34" charset="0"/>
                <a:ea typeface="Times New Roman" panose="02020603050405020304" pitchFamily="18" charset="0"/>
              </a:rPr>
              <a:t>Maple </a:t>
            </a:r>
            <a:r>
              <a:rPr lang="en-US" sz="1700">
                <a:latin typeface="Calibri" panose="020F0502020204030204" pitchFamily="34" charset="0"/>
                <a:ea typeface="Times New Roman" panose="02020603050405020304" pitchFamily="18" charset="0"/>
              </a:rPr>
              <a:t>(Acer kairomone blend) (AKB) </a:t>
            </a:r>
            <a:endParaRPr lang="en-CA" sz="170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0349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56358-9D4D-4D9A-B773-4DBAFF4FB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930226"/>
          </a:xfrm>
        </p:spPr>
        <p:txBody>
          <a:bodyPr>
            <a:normAutofit fontScale="90000"/>
          </a:bodyPr>
          <a:lstStyle/>
          <a:p>
            <a:r>
              <a:rPr lang="en-CA" dirty="0"/>
              <a:t>Spruce beetle repellency</a:t>
            </a:r>
            <a:r>
              <a:rPr lang="en-CA" baseline="0" dirty="0"/>
              <a:t> trial summary: spruce beetle percent attack and spill over by treatment</a:t>
            </a:r>
            <a:br>
              <a:rPr lang="en-CA" dirty="0"/>
            </a:br>
            <a:endParaRPr lang="en-CA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E00118A-5EAF-47CE-B925-495A3438286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90398" y="2204865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A picture containing text, tree, nature, night sky&#10;&#10;Description automatically generated">
            <a:extLst>
              <a:ext uri="{FF2B5EF4-FFF2-40B4-BE49-F238E27FC236}">
                <a16:creationId xmlns:a16="http://schemas.microsoft.com/office/drawing/2014/main" id="{77577925-39C5-4422-B5C3-3E8AEA8637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368" y="1988841"/>
            <a:ext cx="2012633" cy="20126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1A4D03-B514-441B-9D89-1EBBC6E6EB6B}"/>
              </a:ext>
            </a:extLst>
          </p:cNvPr>
          <p:cNvSpPr txBox="1"/>
          <p:nvPr/>
        </p:nvSpPr>
        <p:spPr>
          <a:xfrm>
            <a:off x="8976320" y="4044788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en-CA" sz="2400" dirty="0">
                <a:solidFill>
                  <a:prstClr val="black"/>
                </a:solidFill>
                <a:latin typeface="Calibri"/>
              </a:rPr>
              <a:t>“Halo effect”</a:t>
            </a:r>
          </a:p>
        </p:txBody>
      </p:sp>
    </p:spTree>
    <p:extLst>
      <p:ext uri="{BB962C8B-B14F-4D97-AF65-F5344CB8AC3E}">
        <p14:creationId xmlns:p14="http://schemas.microsoft.com/office/powerpoint/2010/main" val="4043504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14EFE-1EAC-42F5-9F67-1A5C193A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Western balsam bark beetle 2010-2021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A2839A-2E41-415E-B918-8E66DB68C090}"/>
              </a:ext>
            </a:extLst>
          </p:cNvPr>
          <p:cNvSpPr txBox="1"/>
          <p:nvPr/>
        </p:nvSpPr>
        <p:spPr>
          <a:xfrm>
            <a:off x="648931" y="2438400"/>
            <a:ext cx="3505494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AR doubled; RE 6X; GO &amp; IN always high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98D913E-2FAA-45BE-AA28-EFFF399D60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683633"/>
              </p:ext>
            </p:extLst>
          </p:nvPr>
        </p:nvGraphicFramePr>
        <p:xfrm>
          <a:off x="5405862" y="807593"/>
          <a:ext cx="6019331" cy="5239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A61E1C7-E1D1-4D31-B722-AE0B68460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214" y="3122658"/>
            <a:ext cx="38533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39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79646-8548-435E-A2D1-C956A28EC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208" y="127839"/>
            <a:ext cx="5060591" cy="1325563"/>
          </a:xfrm>
        </p:spPr>
        <p:txBody>
          <a:bodyPr>
            <a:normAutofit fontScale="90000"/>
          </a:bodyPr>
          <a:lstStyle/>
          <a:p>
            <a:r>
              <a:rPr lang="en-CA" dirty="0"/>
              <a:t>Monitoring: Fertilization &amp; FH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5809B1F-0726-44C0-B0A1-7FCE2A129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3444240" y="4232366"/>
            <a:ext cx="4207590" cy="2625634"/>
          </a:xfrm>
          <a:custGeom>
            <a:avLst/>
            <a:gdLst>
              <a:gd name="connsiteX0" fmla="*/ 0 w 6488456"/>
              <a:gd name="connsiteY0" fmla="*/ 0 h 3036711"/>
              <a:gd name="connsiteX1" fmla="*/ 6488456 w 6488456"/>
              <a:gd name="connsiteY1" fmla="*/ 0 h 3036711"/>
              <a:gd name="connsiteX2" fmla="*/ 6482686 w 6488456"/>
              <a:gd name="connsiteY2" fmla="*/ 114279 h 3036711"/>
              <a:gd name="connsiteX3" fmla="*/ 3244228 w 6488456"/>
              <a:gd name="connsiteY3" fmla="*/ 3036711 h 3036711"/>
              <a:gd name="connsiteX4" fmla="*/ 5771 w 6488456"/>
              <a:gd name="connsiteY4" fmla="*/ 114279 h 303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8456" h="3036711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6EE9A0B-C601-4E3F-8541-29CA20DE1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524001" y="1"/>
            <a:ext cx="4428307" cy="4406393"/>
          </a:xfrm>
          <a:custGeom>
            <a:avLst/>
            <a:gdLst>
              <a:gd name="connsiteX0" fmla="*/ 2562355 w 6855833"/>
              <a:gd name="connsiteY0" fmla="*/ 0 h 5116428"/>
              <a:gd name="connsiteX1" fmla="*/ 6855833 w 6855833"/>
              <a:gd name="connsiteY1" fmla="*/ 4293479 h 5116428"/>
              <a:gd name="connsiteX2" fmla="*/ 6833667 w 6855833"/>
              <a:gd name="connsiteY2" fmla="*/ 4732462 h 5116428"/>
              <a:gd name="connsiteX3" fmla="*/ 6775067 w 6855833"/>
              <a:gd name="connsiteY3" fmla="*/ 5116428 h 5116428"/>
              <a:gd name="connsiteX4" fmla="*/ 0 w 6855833"/>
              <a:gd name="connsiteY4" fmla="*/ 5116428 h 5116428"/>
              <a:gd name="connsiteX5" fmla="*/ 0 w 6855833"/>
              <a:gd name="connsiteY5" fmla="*/ 854273 h 5116428"/>
              <a:gd name="connsiteX6" fmla="*/ 161831 w 6855833"/>
              <a:gd name="connsiteY6" fmla="*/ 733259 h 5116428"/>
              <a:gd name="connsiteX7" fmla="*/ 2562355 w 6855833"/>
              <a:gd name="connsiteY7" fmla="*/ 0 h 5116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5833" h="5116428">
                <a:moveTo>
                  <a:pt x="2562355" y="0"/>
                </a:moveTo>
                <a:cubicBezTo>
                  <a:pt x="4933578" y="0"/>
                  <a:pt x="6855833" y="1922255"/>
                  <a:pt x="6855833" y="4293479"/>
                </a:cubicBezTo>
                <a:cubicBezTo>
                  <a:pt x="6855833" y="4441680"/>
                  <a:pt x="6848324" y="4588128"/>
                  <a:pt x="6833667" y="4732462"/>
                </a:cubicBezTo>
                <a:lnTo>
                  <a:pt x="6775067" y="5116428"/>
                </a:lnTo>
                <a:lnTo>
                  <a:pt x="0" y="5116428"/>
                </a:lnTo>
                <a:lnTo>
                  <a:pt x="0" y="854273"/>
                </a:lnTo>
                <a:lnTo>
                  <a:pt x="161831" y="733259"/>
                </a:lnTo>
                <a:cubicBezTo>
                  <a:pt x="847074" y="270317"/>
                  <a:pt x="1673147" y="0"/>
                  <a:pt x="2562355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" name="Picture 9" descr="A picture containing tree, sky, outdoor, plant&#10;&#10;Description automatically generated">
            <a:extLst>
              <a:ext uri="{FF2B5EF4-FFF2-40B4-BE49-F238E27FC236}">
                <a16:creationId xmlns:a16="http://schemas.microsoft.com/office/drawing/2014/main" id="{7EAEA63A-585B-403D-A729-2DB43E075A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34" b="7422"/>
          <a:stretch/>
        </p:blipFill>
        <p:spPr>
          <a:xfrm>
            <a:off x="1524021" y="10"/>
            <a:ext cx="4260803" cy="4151910"/>
          </a:xfrm>
          <a:custGeom>
            <a:avLst/>
            <a:gdLst/>
            <a:ahLst/>
            <a:cxnLst/>
            <a:rect l="l" t="t" r="r" b="b"/>
            <a:pathLst>
              <a:path w="5681097" h="4151920">
                <a:moveTo>
                  <a:pt x="0" y="0"/>
                </a:moveTo>
                <a:lnTo>
                  <a:pt x="5611423" y="0"/>
                </a:lnTo>
                <a:lnTo>
                  <a:pt x="5663241" y="339527"/>
                </a:lnTo>
                <a:cubicBezTo>
                  <a:pt x="5675049" y="455800"/>
                  <a:pt x="5681097" y="573775"/>
                  <a:pt x="5681097" y="693164"/>
                </a:cubicBezTo>
                <a:cubicBezTo>
                  <a:pt x="5681097" y="2603383"/>
                  <a:pt x="4132560" y="4151920"/>
                  <a:pt x="2222343" y="4151920"/>
                </a:cubicBezTo>
                <a:cubicBezTo>
                  <a:pt x="1386622" y="4151920"/>
                  <a:pt x="620129" y="3855520"/>
                  <a:pt x="22252" y="3362108"/>
                </a:cubicBezTo>
                <a:lnTo>
                  <a:pt x="0" y="3341884"/>
                </a:lnTo>
                <a:close/>
              </a:path>
            </a:pathLst>
          </a:cu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ECD8DE7-0D70-4E55-B95C-310170CC2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5097" y="2075965"/>
            <a:ext cx="3861691" cy="3363275"/>
          </a:xfrm>
        </p:spPr>
        <p:txBody>
          <a:bodyPr anchor="t">
            <a:normAutofit fontScale="92500" lnSpcReduction="10000"/>
          </a:bodyPr>
          <a:lstStyle/>
          <a:p>
            <a:r>
              <a:rPr lang="en-US" sz="1600" u="sng" dirty="0"/>
              <a:t>2020</a:t>
            </a:r>
            <a:r>
              <a:rPr lang="en-US" sz="1600" dirty="0"/>
              <a:t>:  6,000 ha </a:t>
            </a:r>
            <a:r>
              <a:rPr lang="en-CA" sz="1600" dirty="0"/>
              <a:t>(3,000ha in each of TFL 55 &amp; 56)</a:t>
            </a:r>
            <a:endParaRPr lang="en-US" sz="1600" dirty="0"/>
          </a:p>
          <a:p>
            <a:r>
              <a:rPr lang="en-US" sz="1600" u="sng" dirty="0"/>
              <a:t>2021</a:t>
            </a:r>
            <a:r>
              <a:rPr lang="en-US" sz="1600" dirty="0"/>
              <a:t>: 4,500 ha Revelstoke TSA</a:t>
            </a:r>
          </a:p>
          <a:p>
            <a:endParaRPr lang="en-US" sz="1600" dirty="0"/>
          </a:p>
          <a:p>
            <a:r>
              <a:rPr lang="en-US" sz="1600" dirty="0"/>
              <a:t>Targeted </a:t>
            </a:r>
            <a:r>
              <a:rPr lang="en-US" sz="1600" dirty="0" err="1"/>
              <a:t>Sx</a:t>
            </a:r>
            <a:r>
              <a:rPr lang="en-US" sz="1600" dirty="0"/>
              <a:t>, </a:t>
            </a:r>
            <a:r>
              <a:rPr lang="en-US" sz="1600" dirty="0" err="1"/>
              <a:t>Fd</a:t>
            </a:r>
            <a:r>
              <a:rPr lang="en-US" sz="1600" dirty="0"/>
              <a:t>, </a:t>
            </a:r>
            <a:r>
              <a:rPr lang="en-US" sz="1600" dirty="0" err="1"/>
              <a:t>Cw</a:t>
            </a:r>
            <a:r>
              <a:rPr lang="en-US" sz="1600" dirty="0"/>
              <a:t> stands 15-50 years old</a:t>
            </a:r>
          </a:p>
          <a:p>
            <a:r>
              <a:rPr lang="en-US" sz="1600" dirty="0"/>
              <a:t>Selected </a:t>
            </a:r>
            <a:r>
              <a:rPr lang="en-US" sz="1600" dirty="0" err="1"/>
              <a:t>Sx</a:t>
            </a:r>
            <a:r>
              <a:rPr lang="en-US" sz="1600" dirty="0"/>
              <a:t> stands  with minimal IWS however</a:t>
            </a:r>
          </a:p>
          <a:p>
            <a:r>
              <a:rPr lang="en-US" sz="1600" dirty="0"/>
              <a:t>Fertilization increases leader height – more desirable to weevil – more impact expected</a:t>
            </a:r>
          </a:p>
          <a:p>
            <a:endParaRPr lang="en-US" sz="1600" dirty="0"/>
          </a:p>
          <a:p>
            <a:r>
              <a:rPr lang="en-US" sz="1600" dirty="0"/>
              <a:t>Impact plots to be remeasured in 5 years time</a:t>
            </a:r>
          </a:p>
        </p:txBody>
      </p:sp>
      <p:pic>
        <p:nvPicPr>
          <p:cNvPr id="7" name="Picture 6" descr="A picture containing sky, outdoor, tree, snow&#10;&#10;Description automatically generated">
            <a:extLst>
              <a:ext uri="{FF2B5EF4-FFF2-40B4-BE49-F238E27FC236}">
                <a16:creationId xmlns:a16="http://schemas.microsoft.com/office/drawing/2014/main" id="{5E3B16C5-7D7F-4406-912F-6FDE9BF027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18" r="-2" b="-2"/>
          <a:stretch/>
        </p:blipFill>
        <p:spPr>
          <a:xfrm>
            <a:off x="3613405" y="4448810"/>
            <a:ext cx="3861692" cy="2409190"/>
          </a:xfrm>
          <a:custGeom>
            <a:avLst/>
            <a:gdLst/>
            <a:ahLst/>
            <a:cxnLst/>
            <a:rect l="l" t="t" r="r" b="b"/>
            <a:pathLst>
              <a:path w="5148922" h="2409190">
                <a:moveTo>
                  <a:pt x="2574461" y="0"/>
                </a:moveTo>
                <a:cubicBezTo>
                  <a:pt x="3911983" y="0"/>
                  <a:pt x="5012087" y="1016507"/>
                  <a:pt x="5144375" y="2319127"/>
                </a:cubicBezTo>
                <a:lnTo>
                  <a:pt x="5148922" y="2409190"/>
                </a:lnTo>
                <a:lnTo>
                  <a:pt x="0" y="2409190"/>
                </a:lnTo>
                <a:lnTo>
                  <a:pt x="4548" y="2319127"/>
                </a:lnTo>
                <a:cubicBezTo>
                  <a:pt x="136837" y="1016507"/>
                  <a:pt x="1236939" y="0"/>
                  <a:pt x="257446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32293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7A9243D-8FC3-4B36-874B-55906B03F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524001" y="3209925"/>
            <a:ext cx="732234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81BD432D-FAB3-4B5D-BF27-4DA7C75B3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18655" y="115193"/>
            <a:ext cx="8954691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" name="Picture 4" descr="A picture containing tree, outdoor, plant, forest&#10;&#10;Description automatically generated">
            <a:extLst>
              <a:ext uri="{FF2B5EF4-FFF2-40B4-BE49-F238E27FC236}">
                <a16:creationId xmlns:a16="http://schemas.microsoft.com/office/drawing/2014/main" id="{2B49FDA4-52AD-4871-A1E1-070035B35E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8" r="14811"/>
          <a:stretch/>
        </p:blipFill>
        <p:spPr>
          <a:xfrm>
            <a:off x="1803400" y="114301"/>
            <a:ext cx="2376488" cy="6626225"/>
          </a:xfrm>
          <a:prstGeom prst="rect">
            <a:avLst/>
          </a:prstGeom>
        </p:spPr>
      </p:pic>
      <p:pic>
        <p:nvPicPr>
          <p:cNvPr id="1026" name="Picture 2" descr="Image result for Spruce Weevil">
            <a:extLst>
              <a:ext uri="{FF2B5EF4-FFF2-40B4-BE49-F238E27FC236}">
                <a16:creationId xmlns:a16="http://schemas.microsoft.com/office/drawing/2014/main" id="{B5B1E0CA-180D-4A97-BFDC-BCA9B1A99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850" y="114300"/>
            <a:ext cx="1797050" cy="14986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couple of people hiking in the woods&#10;&#10;Description automatically generated with low confidence">
            <a:extLst>
              <a:ext uri="{FF2B5EF4-FFF2-40B4-BE49-F238E27FC236}">
                <a16:creationId xmlns:a16="http://schemas.microsoft.com/office/drawing/2014/main" id="{80477905-A53A-4CCD-B9E1-1110AC91A2C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0" r="21099"/>
          <a:stretch/>
        </p:blipFill>
        <p:spPr>
          <a:xfrm>
            <a:off x="4260850" y="1693864"/>
            <a:ext cx="1797050" cy="50466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3DE2C3-9F02-42A1-9ABB-E1F6AFDD8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49628" y="707132"/>
            <a:ext cx="2786732" cy="2387600"/>
          </a:xfrm>
        </p:spPr>
        <p:txBody>
          <a:bodyPr>
            <a:normAutofit/>
          </a:bodyPr>
          <a:lstStyle/>
          <a:p>
            <a:pPr algn="l"/>
            <a:r>
              <a:rPr lang="en-CA" sz="3000" dirty="0">
                <a:solidFill>
                  <a:schemeClr val="bg1"/>
                </a:solidFill>
              </a:rPr>
              <a:t>Fertilization and Forest Health</a:t>
            </a:r>
            <a:br>
              <a:rPr lang="en-CA" sz="3000" dirty="0">
                <a:solidFill>
                  <a:schemeClr val="bg1"/>
                </a:solidFill>
              </a:rPr>
            </a:br>
            <a:r>
              <a:rPr lang="en-CA" sz="3000" dirty="0">
                <a:solidFill>
                  <a:schemeClr val="bg1"/>
                </a:solidFill>
              </a:rPr>
              <a:t>Impact Plots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699446-BCA3-47AB-89F6-D30732242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3202" y="3494784"/>
            <a:ext cx="2296715" cy="2201159"/>
          </a:xfrm>
        </p:spPr>
        <p:txBody>
          <a:bodyPr>
            <a:normAutofit/>
          </a:bodyPr>
          <a:lstStyle/>
          <a:p>
            <a:pPr algn="l"/>
            <a:r>
              <a:rPr lang="en-CA" sz="1700" dirty="0">
                <a:solidFill>
                  <a:schemeClr val="bg1"/>
                </a:solidFill>
              </a:rPr>
              <a:t>Revelstoke</a:t>
            </a:r>
          </a:p>
          <a:p>
            <a:pPr algn="l"/>
            <a:endParaRPr lang="en-CA" sz="1700" dirty="0">
              <a:solidFill>
                <a:schemeClr val="bg1"/>
              </a:solidFill>
            </a:endParaRPr>
          </a:p>
          <a:p>
            <a:pPr algn="l"/>
            <a:r>
              <a:rPr lang="en-CA" sz="1700" dirty="0">
                <a:solidFill>
                  <a:schemeClr val="bg1"/>
                </a:solidFill>
              </a:rPr>
              <a:t>Established 22 plots (measured, mapped and tagged 278 trees)</a:t>
            </a:r>
          </a:p>
          <a:p>
            <a:pPr algn="l"/>
            <a:endParaRPr lang="en-CA" sz="1700" dirty="0">
              <a:solidFill>
                <a:schemeClr val="bg1"/>
              </a:solidFill>
            </a:endParaRPr>
          </a:p>
          <a:p>
            <a:pPr algn="l"/>
            <a:r>
              <a:rPr lang="en-CA" sz="1700" dirty="0">
                <a:solidFill>
                  <a:schemeClr val="bg1"/>
                </a:solidFill>
              </a:rPr>
              <a:t>September 2021</a:t>
            </a:r>
          </a:p>
        </p:txBody>
      </p:sp>
    </p:spTree>
    <p:extLst>
      <p:ext uri="{BB962C8B-B14F-4D97-AF65-F5344CB8AC3E}">
        <p14:creationId xmlns:p14="http://schemas.microsoft.com/office/powerpoint/2010/main" val="271364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681B0F-9627-411D-8BC5-3D9E895F0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CA" sz="3100" dirty="0"/>
              <a:t>Monitoring: Impacts of pests of young lodgepole pine stands remeasurements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D4E09-1343-4097-B92A-26CEA7A56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4010286"/>
          </a:xfrm>
        </p:spPr>
        <p:txBody>
          <a:bodyPr>
            <a:normAutofit lnSpcReduction="10000"/>
          </a:bodyPr>
          <a:lstStyle/>
          <a:p>
            <a:r>
              <a:rPr lang="en-CA" sz="2000" dirty="0"/>
              <a:t>7 PSPs established in 1999 and 2000</a:t>
            </a:r>
          </a:p>
          <a:p>
            <a:pPr marL="0" indent="0">
              <a:buNone/>
            </a:pPr>
            <a:endParaRPr lang="en-CA" sz="2000" dirty="0"/>
          </a:p>
          <a:p>
            <a:r>
              <a:rPr lang="en-CA" sz="2000" dirty="0"/>
              <a:t>Last remeasurement in 2016</a:t>
            </a:r>
          </a:p>
          <a:p>
            <a:pPr marL="0" indent="0">
              <a:buNone/>
            </a:pPr>
            <a:endParaRPr lang="en-CA" sz="2000" dirty="0"/>
          </a:p>
          <a:p>
            <a:r>
              <a:rPr lang="en-CA" sz="2000" dirty="0"/>
              <a:t>Now 22 years of data</a:t>
            </a:r>
          </a:p>
          <a:p>
            <a:pPr marL="0" indent="0">
              <a:buNone/>
            </a:pPr>
            <a:endParaRPr lang="en-CA" sz="2000" dirty="0"/>
          </a:p>
          <a:p>
            <a:r>
              <a:rPr lang="en-CA" sz="2000" dirty="0"/>
              <a:t>High incidence of </a:t>
            </a:r>
          </a:p>
          <a:p>
            <a:pPr lvl="1"/>
            <a:r>
              <a:rPr lang="en-CA" sz="1600" dirty="0"/>
              <a:t>ISQ (</a:t>
            </a:r>
            <a:r>
              <a:rPr lang="en-CA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Sequoia Pitch Moth)</a:t>
            </a:r>
          </a:p>
          <a:p>
            <a:pPr lvl="1"/>
            <a:r>
              <a:rPr lang="en-CA" sz="1600" dirty="0">
                <a:latin typeface="Arial" panose="020B0604020202020204" pitchFamily="34" charset="0"/>
              </a:rPr>
              <a:t>IWW (Warrens root collar weevil)</a:t>
            </a:r>
          </a:p>
          <a:p>
            <a:pPr lvl="1"/>
            <a:r>
              <a:rPr lang="en-CA" sz="1600" dirty="0">
                <a:latin typeface="Arial" panose="020B0604020202020204" pitchFamily="34" charset="0"/>
              </a:rPr>
              <a:t>Report still coming </a:t>
            </a:r>
            <a:endParaRPr lang="en-CA" sz="1600" dirty="0"/>
          </a:p>
        </p:txBody>
      </p:sp>
      <p:pic>
        <p:nvPicPr>
          <p:cNvPr id="9" name="Picture 8" descr="A picture containing grass, outdoor, dirt, surrounded&#10;&#10;Description automatically generated">
            <a:extLst>
              <a:ext uri="{FF2B5EF4-FFF2-40B4-BE49-F238E27FC236}">
                <a16:creationId xmlns:a16="http://schemas.microsoft.com/office/drawing/2014/main" id="{54BEBEE6-233E-4454-99A4-1D7E0900D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1" r="-1" b="23641"/>
          <a:stretch/>
        </p:blipFill>
        <p:spPr>
          <a:xfrm>
            <a:off x="4937484" y="0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5" name="Picture 4" descr="A picture containing person&#10;&#10;Description automatically generated">
            <a:extLst>
              <a:ext uri="{FF2B5EF4-FFF2-40B4-BE49-F238E27FC236}">
                <a16:creationId xmlns:a16="http://schemas.microsoft.com/office/drawing/2014/main" id="{91F7F6D8-4837-44D4-9A65-9401318C4B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28" b="16977"/>
          <a:stretch/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9377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" name="Picture 9" descr="A close up of a plant&#10;&#10;Description automatically generated with medium confidence">
            <a:extLst>
              <a:ext uri="{FF2B5EF4-FFF2-40B4-BE49-F238E27FC236}">
                <a16:creationId xmlns:a16="http://schemas.microsoft.com/office/drawing/2014/main" id="{7E311C22-73C9-497C-9ED6-CD0B15AC24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80" r="7209" b="-1"/>
          <a:stretch/>
        </p:blipFill>
        <p:spPr>
          <a:xfrm>
            <a:off x="1524021" y="10"/>
            <a:ext cx="6337717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373B31-8A61-4717-B923-3FBCEDC61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7521" y="365125"/>
            <a:ext cx="4877220" cy="1627636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CA" sz="3700" dirty="0">
                <a:solidFill>
                  <a:srgbClr val="FFFFFF"/>
                </a:solidFill>
              </a:rPr>
              <a:t>Monitoring: BWA: Research Portfolio Request:</a:t>
            </a:r>
            <a:br>
              <a:rPr lang="en-CA" sz="3700" dirty="0">
                <a:solidFill>
                  <a:srgbClr val="FFFFFF"/>
                </a:solidFill>
              </a:rPr>
            </a:br>
            <a:r>
              <a:rPr lang="en-CA" sz="3700" dirty="0">
                <a:solidFill>
                  <a:srgbClr val="FFFFFF"/>
                </a:solidFill>
              </a:rPr>
              <a:t>Ecosystem Health and Disturbance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0CBC7-BC04-45A6-8A67-D4B0E742E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1651" y="2886651"/>
            <a:ext cx="3464715" cy="3957178"/>
          </a:xfrm>
        </p:spPr>
        <p:txBody>
          <a:bodyPr>
            <a:normAutofit/>
          </a:bodyPr>
          <a:lstStyle/>
          <a:p>
            <a:r>
              <a:rPr lang="en-US" sz="1700" dirty="0">
                <a:solidFill>
                  <a:srgbClr val="FFFFFF"/>
                </a:solidFill>
              </a:rPr>
              <a:t>Title: </a:t>
            </a:r>
            <a:r>
              <a:rPr lang="en-US" sz="1700" b="1" dirty="0">
                <a:solidFill>
                  <a:srgbClr val="FFFFFF"/>
                </a:solidFill>
              </a:rPr>
              <a:t>Invasive balsam woolly adelgid range expansion and impacts</a:t>
            </a:r>
          </a:p>
          <a:p>
            <a:endParaRPr lang="en-US" sz="1700" b="1" dirty="0">
              <a:solidFill>
                <a:srgbClr val="FFFFFF"/>
              </a:solidFill>
            </a:endParaRPr>
          </a:p>
          <a:p>
            <a:r>
              <a:rPr lang="en-US" sz="1700" dirty="0">
                <a:solidFill>
                  <a:srgbClr val="FFFFFF"/>
                </a:solidFill>
              </a:rPr>
              <a:t>Description: Establish permanent sample plot in southern BC to assess impact of BWA in established areas.</a:t>
            </a:r>
            <a:endParaRPr lang="en-CA" sz="1700" dirty="0">
              <a:solidFill>
                <a:srgbClr val="FFFFFF"/>
              </a:solidFill>
            </a:endParaRPr>
          </a:p>
        </p:txBody>
      </p:sp>
      <p:pic>
        <p:nvPicPr>
          <p:cNvPr id="11" name="Picture 10" descr="A group of trees&#10;&#10;Description automatically generated with low confidence">
            <a:extLst>
              <a:ext uri="{FF2B5EF4-FFF2-40B4-BE49-F238E27FC236}">
                <a16:creationId xmlns:a16="http://schemas.microsoft.com/office/drawing/2014/main" id="{3ACC04B7-7AE4-4F6F-84FA-87AB8EAD96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4" r="540"/>
          <a:stretch/>
        </p:blipFill>
        <p:spPr>
          <a:xfrm>
            <a:off x="6193498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40125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611F3-DEE1-4D02-B0A4-85715741B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299" y="609600"/>
            <a:ext cx="3580877" cy="128435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Invasive: Balsam woolly adelgid</a:t>
            </a:r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AE585D6-713A-4382-AAB4-055D21C4E8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53" b="-1"/>
          <a:stretch/>
        </p:blipFill>
        <p:spPr>
          <a:xfrm rot="5400000">
            <a:off x="197605" y="4321226"/>
            <a:ext cx="2339169" cy="2734380"/>
          </a:xfrm>
          <a:prstGeom prst="rect">
            <a:avLst/>
          </a:prstGeom>
        </p:spPr>
      </p:pic>
      <p:pic>
        <p:nvPicPr>
          <p:cNvPr id="7" name="Picture 6" descr="A picture containing grass, outdoor, field&#10;&#10;Description automatically generated">
            <a:extLst>
              <a:ext uri="{FF2B5EF4-FFF2-40B4-BE49-F238E27FC236}">
                <a16:creationId xmlns:a16="http://schemas.microsoft.com/office/drawing/2014/main" id="{A754B069-8F9C-4E1A-9E94-7F6B700489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" r="5090" b="1"/>
          <a:stretch/>
        </p:blipFill>
        <p:spPr>
          <a:xfrm>
            <a:off x="-1" y="10"/>
            <a:ext cx="5468767" cy="4551027"/>
          </a:xfrm>
          <a:prstGeom prst="rect">
            <a:avLst/>
          </a:prstGeom>
        </p:spPr>
      </p:pic>
      <p:sp>
        <p:nvSpPr>
          <p:cNvPr id="29" name="Isosceles Triangle 8">
            <a:extLst>
              <a:ext uri="{FF2B5EF4-FFF2-40B4-BE49-F238E27FC236}">
                <a16:creationId xmlns:a16="http://schemas.microsoft.com/office/drawing/2014/main" id="{F19F8C88-9B7E-4596-8D09-DF90F41CA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8C861-A778-4394-B4B9-0FF70764B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4803" y="2160590"/>
            <a:ext cx="3583374" cy="377368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dirty="0"/>
              <a:t>Expansion of known range: new occurrence in Nelson (furthest East) – Art Stock</a:t>
            </a:r>
          </a:p>
          <a:p>
            <a:pPr marL="0" indent="0">
              <a:buNone/>
            </a:pPr>
            <a:r>
              <a:rPr lang="en-US" dirty="0"/>
              <a:t>Known populations: </a:t>
            </a:r>
            <a:r>
              <a:rPr lang="en-US" dirty="0" err="1"/>
              <a:t>Rossland</a:t>
            </a:r>
            <a:r>
              <a:rPr lang="en-US" dirty="0"/>
              <a:t>, Grand Forks (Phoenix Ski Hill; Jewel Lake near Greenwood)</a:t>
            </a:r>
          </a:p>
        </p:txBody>
      </p:sp>
      <p:pic>
        <p:nvPicPr>
          <p:cNvPr id="5" name="Picture 4" descr="A picture containing plant, tree, conifer&#10;&#10;Description automatically generated">
            <a:extLst>
              <a:ext uri="{FF2B5EF4-FFF2-40B4-BE49-F238E27FC236}">
                <a16:creationId xmlns:a16="http://schemas.microsoft.com/office/drawing/2014/main" id="{EA0CE2E6-E2A9-42F7-AD47-CD7734226E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4" r="4233" b="-4"/>
          <a:stretch/>
        </p:blipFill>
        <p:spPr>
          <a:xfrm>
            <a:off x="2734379" y="4518262"/>
            <a:ext cx="2734387" cy="233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51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ree, plant, outdoor&#10;&#10;Description automatically generated">
            <a:extLst>
              <a:ext uri="{FF2B5EF4-FFF2-40B4-BE49-F238E27FC236}">
                <a16:creationId xmlns:a16="http://schemas.microsoft.com/office/drawing/2014/main" id="{60F2A9DE-9093-48C9-8E21-3AB26B4ECB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2" r="18737" b="-2"/>
          <a:stretch/>
        </p:blipFill>
        <p:spPr>
          <a:xfrm>
            <a:off x="212548" y="-1"/>
            <a:ext cx="4671437" cy="4236855"/>
          </a:xfrm>
          <a:custGeom>
            <a:avLst/>
            <a:gdLst/>
            <a:ahLst/>
            <a:cxnLst/>
            <a:rect l="l" t="t" r="r" b="b"/>
            <a:pathLst>
              <a:path w="4671437" h="4236855">
                <a:moveTo>
                  <a:pt x="630049" y="0"/>
                </a:moveTo>
                <a:lnTo>
                  <a:pt x="4671437" y="0"/>
                </a:lnTo>
                <a:lnTo>
                  <a:pt x="4671437" y="1"/>
                </a:lnTo>
                <a:lnTo>
                  <a:pt x="3814017" y="1"/>
                </a:lnTo>
                <a:lnTo>
                  <a:pt x="3181159" y="4236855"/>
                </a:lnTo>
                <a:lnTo>
                  <a:pt x="0" y="4236855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51EE2A-A051-4640-8C43-3FDAE115C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6984" y="797626"/>
            <a:ext cx="5797575" cy="1320800"/>
          </a:xfrm>
        </p:spPr>
        <p:txBody>
          <a:bodyPr>
            <a:normAutofit/>
          </a:bodyPr>
          <a:lstStyle/>
          <a:p>
            <a:r>
              <a:rPr lang="en-CA" dirty="0"/>
              <a:t>Monitoring: Cedar Dieback</a:t>
            </a:r>
          </a:p>
        </p:txBody>
      </p:sp>
      <p:pic>
        <p:nvPicPr>
          <p:cNvPr id="7" name="Picture 6" descr="A forest of trees next to a body of water&#10;&#10;Description automatically generated with medium confidence">
            <a:extLst>
              <a:ext uri="{FF2B5EF4-FFF2-40B4-BE49-F238E27FC236}">
                <a16:creationId xmlns:a16="http://schemas.microsoft.com/office/drawing/2014/main" id="{D6C0273A-5923-4CC4-9A19-5F51528CE0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3" b="6"/>
          <a:stretch/>
        </p:blipFill>
        <p:spPr>
          <a:xfrm>
            <a:off x="20" y="4235547"/>
            <a:ext cx="3393882" cy="2622453"/>
          </a:xfrm>
          <a:custGeom>
            <a:avLst/>
            <a:gdLst/>
            <a:ahLst/>
            <a:cxnLst/>
            <a:rect l="l" t="t" r="r" b="b"/>
            <a:pathLst>
              <a:path w="3393902" h="2622453">
                <a:moveTo>
                  <a:pt x="212741" y="0"/>
                </a:moveTo>
                <a:lnTo>
                  <a:pt x="3393902" y="0"/>
                </a:lnTo>
                <a:lnTo>
                  <a:pt x="3002186" y="2622453"/>
                </a:lnTo>
                <a:lnTo>
                  <a:pt x="0" y="2622453"/>
                </a:lnTo>
                <a:lnTo>
                  <a:pt x="0" y="1430607"/>
                </a:lnTo>
                <a:close/>
              </a:path>
            </a:pathLst>
          </a:custGeom>
        </p:spPr>
      </p:pic>
      <p:sp>
        <p:nvSpPr>
          <p:cNvPr id="15" name="Isosceles Triangle 30">
            <a:extLst>
              <a:ext uri="{FF2B5EF4-FFF2-40B4-BE49-F238E27FC236}">
                <a16:creationId xmlns:a16="http://schemas.microsoft.com/office/drawing/2014/main" id="{B09A8B04-373D-40BD-9442-2D3540D3C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5028193-7250-4674-AA37-E9040429A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2887" y="4236854"/>
            <a:ext cx="32639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9FFC0-41D8-41DC-9FBD-F32A1447C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25" y="1631672"/>
            <a:ext cx="5114776" cy="4697411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P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roject, “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Investigating the extent and possible causes of western redcedar dieback throughout its range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”. 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Melissa Joy Fischer</a:t>
            </a:r>
            <a:r>
              <a:rPr lang="en-C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Colville WA)</a:t>
            </a:r>
            <a:r>
              <a:rPr lang="en-C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melissa.fischer@dnr.wa.gov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Take a GPS at a site where you are seeing western redcedar dieback.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CA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Cedar dieback is caused by a variety of factors.  </a:t>
            </a:r>
          </a:p>
          <a:p>
            <a:r>
              <a:rPr lang="en-CA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Typically, insects and disease aren’t the primary mortality agent for cedar.  </a:t>
            </a:r>
          </a:p>
          <a:p>
            <a:r>
              <a:rPr lang="en-CA" dirty="0">
                <a:latin typeface="Calibri" panose="020F0502020204030204" pitchFamily="34" charset="0"/>
                <a:ea typeface="Calibri" panose="020F0502020204030204" pitchFamily="34" charset="0"/>
              </a:rPr>
              <a:t>Cedar is v</a:t>
            </a:r>
            <a:r>
              <a:rPr lang="en-CA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ery sensitive to climate change so increasing in temperature and drought stress can lower the limits of where both insects and disease effect the trees.</a:t>
            </a:r>
          </a:p>
          <a:p>
            <a:pPr marL="0" indent="0">
              <a:buNone/>
            </a:pPr>
            <a:endParaRPr lang="en-CA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CA" u="sng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https://sflonews.wordpress.com/2021/04/20/cooperative-forest-health-alert-western-redcedar-dieback-in-the-northwest/</a:t>
            </a:r>
            <a:endParaRPr lang="en-CA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18305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ree, outdoor, person, wood&#10;&#10;Description automatically generated">
            <a:extLst>
              <a:ext uri="{FF2B5EF4-FFF2-40B4-BE49-F238E27FC236}">
                <a16:creationId xmlns:a16="http://schemas.microsoft.com/office/drawing/2014/main" id="{8AF869BA-CBC2-46F1-B88D-24F2BC3E05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0" r="20289"/>
          <a:stretch/>
        </p:blipFill>
        <p:spPr>
          <a:xfrm>
            <a:off x="322048" y="-1"/>
            <a:ext cx="4551305" cy="3429000"/>
          </a:xfrm>
          <a:custGeom>
            <a:avLst/>
            <a:gdLst/>
            <a:ahLst/>
            <a:cxnLst/>
            <a:rect l="l" t="t" r="r" b="b"/>
            <a:pathLst>
              <a:path w="4551305" h="3429000">
                <a:moveTo>
                  <a:pt x="509916" y="0"/>
                </a:moveTo>
                <a:lnTo>
                  <a:pt x="4551305" y="0"/>
                </a:lnTo>
                <a:lnTo>
                  <a:pt x="4551305" y="1"/>
                </a:lnTo>
                <a:lnTo>
                  <a:pt x="3693885" y="1"/>
                </a:lnTo>
                <a:lnTo>
                  <a:pt x="3181696" y="3429000"/>
                </a:lnTo>
                <a:lnTo>
                  <a:pt x="0" y="3429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5AFF6B-D0A6-4172-BE0D-3FB104043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25" y="609600"/>
            <a:ext cx="5114776" cy="1320800"/>
          </a:xfrm>
        </p:spPr>
        <p:txBody>
          <a:bodyPr>
            <a:normAutofit/>
          </a:bodyPr>
          <a:lstStyle/>
          <a:p>
            <a:r>
              <a:rPr lang="en-CA"/>
              <a:t>Training &amp; Extension</a:t>
            </a:r>
            <a:endParaRPr lang="en-CA" dirty="0"/>
          </a:p>
        </p:txBody>
      </p:sp>
      <p:pic>
        <p:nvPicPr>
          <p:cNvPr id="4" name="Picture 3" descr="A group of people in the woods&#10;&#10;Description automatically generated with medium confidence">
            <a:extLst>
              <a:ext uri="{FF2B5EF4-FFF2-40B4-BE49-F238E27FC236}">
                <a16:creationId xmlns:a16="http://schemas.microsoft.com/office/drawing/2014/main" id="{9F29B17D-9CAA-4B83-AC96-4DA26470D7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93" r="4" b="931"/>
          <a:stretch/>
        </p:blipFill>
        <p:spPr>
          <a:xfrm>
            <a:off x="-10633" y="3428999"/>
            <a:ext cx="3514376" cy="3429001"/>
          </a:xfrm>
          <a:custGeom>
            <a:avLst/>
            <a:gdLst/>
            <a:ahLst/>
            <a:cxnLst/>
            <a:rect l="l" t="t" r="r" b="b"/>
            <a:pathLst>
              <a:path w="3514376" h="3429001">
                <a:moveTo>
                  <a:pt x="332680" y="0"/>
                </a:moveTo>
                <a:lnTo>
                  <a:pt x="3514376" y="0"/>
                </a:lnTo>
                <a:lnTo>
                  <a:pt x="3002186" y="3429001"/>
                </a:lnTo>
                <a:lnTo>
                  <a:pt x="0" y="3429001"/>
                </a:lnTo>
                <a:lnTo>
                  <a:pt x="0" y="2237155"/>
                </a:lnTo>
                <a:close/>
              </a:path>
            </a:pathLst>
          </a:cu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31FD3CE-CE0A-4FD9-967C-4D340CA37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2012" y="3428999"/>
            <a:ext cx="3251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Isosceles Triangle 30">
            <a:extLst>
              <a:ext uri="{FF2B5EF4-FFF2-40B4-BE49-F238E27FC236}">
                <a16:creationId xmlns:a16="http://schemas.microsoft.com/office/drawing/2014/main" id="{0663EB55-934F-42EF-80DE-098647DE7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97168A0-12E4-4401-881D-E28B76B8A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25" y="1488612"/>
            <a:ext cx="4745624" cy="498252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CA" sz="1200" b="1" dirty="0"/>
              <a:t>Bark Beetle Training</a:t>
            </a:r>
          </a:p>
          <a:p>
            <a:pPr lvl="1">
              <a:lnSpc>
                <a:spcPct val="90000"/>
              </a:lnSpc>
            </a:pPr>
            <a:r>
              <a:rPr lang="en-CA" sz="1200" dirty="0"/>
              <a:t>In person and Skype training – ground surveys, management and detailed aerial surveys		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CA" sz="1200" dirty="0"/>
          </a:p>
          <a:p>
            <a:pPr>
              <a:lnSpc>
                <a:spcPct val="90000"/>
              </a:lnSpc>
            </a:pPr>
            <a:r>
              <a:rPr lang="en-CA" sz="1200" b="1" dirty="0"/>
              <a:t>YSM Training</a:t>
            </a:r>
          </a:p>
          <a:p>
            <a:pPr lvl="1">
              <a:lnSpc>
                <a:spcPct val="90000"/>
              </a:lnSpc>
            </a:pPr>
            <a:r>
              <a:rPr lang="en-CA" sz="1200" dirty="0"/>
              <a:t>Nelson			June 7-8, 2021</a:t>
            </a:r>
          </a:p>
          <a:p>
            <a:pPr lvl="1">
              <a:lnSpc>
                <a:spcPct val="90000"/>
              </a:lnSpc>
            </a:pPr>
            <a:r>
              <a:rPr lang="en-CA" sz="1200" dirty="0"/>
              <a:t>Provincial updates to manual</a:t>
            </a:r>
          </a:p>
          <a:p>
            <a:pPr marL="0" indent="0">
              <a:lnSpc>
                <a:spcPct val="90000"/>
              </a:lnSpc>
              <a:buNone/>
            </a:pPr>
            <a:endParaRPr lang="en-CA" sz="1200" b="1" dirty="0"/>
          </a:p>
          <a:p>
            <a:pPr>
              <a:lnSpc>
                <a:spcPct val="90000"/>
              </a:lnSpc>
            </a:pPr>
            <a:r>
              <a:rPr lang="en-CA" sz="1200" dirty="0"/>
              <a:t>Bi-annual Regional FH Meetings/ Field Trips, daily/ weekly discussions with District staff</a:t>
            </a:r>
          </a:p>
          <a:p>
            <a:pPr marL="0" indent="0">
              <a:lnSpc>
                <a:spcPct val="90000"/>
              </a:lnSpc>
              <a:buNone/>
            </a:pPr>
            <a:endParaRPr lang="en-CA" sz="1200" dirty="0"/>
          </a:p>
          <a:p>
            <a:pPr>
              <a:lnSpc>
                <a:spcPct val="90000"/>
              </a:lnSpc>
            </a:pPr>
            <a:r>
              <a:rPr lang="en-CA" sz="1200" dirty="0"/>
              <a:t>Many TSA and Woodlots working group meetings</a:t>
            </a:r>
          </a:p>
          <a:p>
            <a:pPr marL="0" indent="0">
              <a:lnSpc>
                <a:spcPct val="90000"/>
              </a:lnSpc>
              <a:buNone/>
            </a:pPr>
            <a:endParaRPr lang="en-CA" sz="1200" dirty="0"/>
          </a:p>
          <a:p>
            <a:pPr>
              <a:lnSpc>
                <a:spcPct val="90000"/>
              </a:lnSpc>
            </a:pPr>
            <a:r>
              <a:rPr lang="en-CA" sz="1200" dirty="0"/>
              <a:t>Many field site visits: Highly controversial areas, letter writing campaigns, Minster letters, etc.</a:t>
            </a:r>
          </a:p>
          <a:p>
            <a:pPr lvl="1">
              <a:lnSpc>
                <a:spcPct val="90000"/>
              </a:lnSpc>
            </a:pPr>
            <a:r>
              <a:rPr lang="en-CA" sz="1200" dirty="0"/>
              <a:t>IBD (Columbia Wetlands; </a:t>
            </a:r>
            <a:r>
              <a:rPr lang="en-CA" sz="1200" dirty="0" err="1"/>
              <a:t>Mnt</a:t>
            </a:r>
            <a:r>
              <a:rPr lang="en-CA" sz="1200" dirty="0"/>
              <a:t> Seven; </a:t>
            </a:r>
            <a:r>
              <a:rPr lang="en-CA" sz="1200" dirty="0" err="1"/>
              <a:t>Galtons</a:t>
            </a:r>
            <a:r>
              <a:rPr lang="en-CA" sz="1200" dirty="0"/>
              <a:t>, etc.)</a:t>
            </a:r>
            <a:endParaRPr lang="en-CA" sz="1200" baseline="30000" dirty="0"/>
          </a:p>
          <a:p>
            <a:pPr lvl="1">
              <a:lnSpc>
                <a:spcPct val="90000"/>
              </a:lnSpc>
            </a:pPr>
            <a:r>
              <a:rPr lang="en-CA" sz="1200" dirty="0"/>
              <a:t>IBS (Elk Valley; Revelstoke Glacier National Park)</a:t>
            </a:r>
          </a:p>
          <a:p>
            <a:pPr lvl="1">
              <a:lnSpc>
                <a:spcPct val="90000"/>
              </a:lnSpc>
            </a:pPr>
            <a:r>
              <a:rPr lang="en-CA" sz="1200" dirty="0"/>
              <a:t>IBM (Cranbrook Watershed/ </a:t>
            </a:r>
            <a:r>
              <a:rPr lang="en-CA" sz="1200" dirty="0" err="1"/>
              <a:t>Mnt</a:t>
            </a:r>
            <a:r>
              <a:rPr lang="en-CA" sz="1200" dirty="0"/>
              <a:t> and Baker </a:t>
            </a:r>
            <a:r>
              <a:rPr lang="en-CA" sz="1200" dirty="0" err="1"/>
              <a:t>Mnt</a:t>
            </a:r>
            <a:r>
              <a:rPr lang="en-CA" sz="120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CA" sz="1200" dirty="0"/>
              <a:t>New implementation of Blanket Salvage Permits DRM</a:t>
            </a:r>
          </a:p>
          <a:p>
            <a:pPr>
              <a:lnSpc>
                <a:spcPct val="90000"/>
              </a:lnSpc>
            </a:pPr>
            <a:endParaRPr lang="en-CA" sz="1200" b="1" dirty="0"/>
          </a:p>
          <a:p>
            <a:pPr marL="457200" lvl="1" indent="0">
              <a:lnSpc>
                <a:spcPct val="90000"/>
              </a:lnSpc>
              <a:buNone/>
            </a:pPr>
            <a:endParaRPr lang="en-CA" sz="700" dirty="0"/>
          </a:p>
        </p:txBody>
      </p:sp>
    </p:spTree>
    <p:extLst>
      <p:ext uri="{BB962C8B-B14F-4D97-AF65-F5344CB8AC3E}">
        <p14:creationId xmlns:p14="http://schemas.microsoft.com/office/powerpoint/2010/main" val="150238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E1EF0A-7D5E-4655-8905-6FFB38AB6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n-CA" b="1" u="sng" dirty="0">
                <a:solidFill>
                  <a:schemeClr val="bg1"/>
                </a:solidFill>
              </a:rPr>
              <a:t>Successes</a:t>
            </a:r>
            <a:r>
              <a:rPr lang="en-CA" dirty="0">
                <a:solidFill>
                  <a:schemeClr val="bg1"/>
                </a:solidFill>
              </a:rPr>
              <a:t> and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18497-3BE9-4682-BC96-D45B57253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242" y="2019075"/>
            <a:ext cx="3973943" cy="4240210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Many, many successes as noted already…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Great buy in to forest health program from Regional Managers, dedicating District and Regional resources – base funding for Research Technician</a:t>
            </a:r>
          </a:p>
          <a:p>
            <a:r>
              <a:rPr lang="en-CA" dirty="0">
                <a:solidFill>
                  <a:schemeClr val="bg1"/>
                </a:solidFill>
              </a:rPr>
              <a:t>District support for projects</a:t>
            </a:r>
          </a:p>
          <a:p>
            <a:r>
              <a:rPr lang="en-CA" dirty="0">
                <a:solidFill>
                  <a:schemeClr val="bg1"/>
                </a:solidFill>
              </a:rPr>
              <a:t>Heat dome – collapse of defoliators building populations</a:t>
            </a:r>
          </a:p>
          <a:p>
            <a:r>
              <a:rPr lang="en-CA" dirty="0">
                <a:solidFill>
                  <a:schemeClr val="bg1"/>
                </a:solidFill>
              </a:rPr>
              <a:t>Budget surpluses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F247D1DE-6CE7-4FCE-83E2-8A8136B63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616" y="972608"/>
            <a:ext cx="4900269" cy="4900269"/>
          </a:xfrm>
          <a:prstGeom prst="rect">
            <a:avLst/>
          </a:prstGeom>
        </p:spPr>
      </p:pic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136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E1EF0A-7D5E-4655-8905-6FFB38AB6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Successes and </a:t>
            </a:r>
            <a:r>
              <a:rPr lang="en-CA" b="1" u="sng" dirty="0">
                <a:solidFill>
                  <a:schemeClr val="bg1"/>
                </a:solidFill>
              </a:rPr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18497-3BE9-4682-BC96-D45B57253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4240210"/>
          </a:xfrm>
        </p:spPr>
        <p:txBody>
          <a:bodyPr>
            <a:normAutofit/>
          </a:bodyPr>
          <a:lstStyle/>
          <a:p>
            <a:endParaRPr lang="en-CA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COVID – travel restrictions/ precautions</a:t>
            </a:r>
          </a:p>
          <a:p>
            <a:r>
              <a:rPr lang="en-CA" dirty="0">
                <a:solidFill>
                  <a:schemeClr val="bg1"/>
                </a:solidFill>
              </a:rPr>
              <a:t>Smoke/ fires 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delays in field work</a:t>
            </a:r>
          </a:p>
          <a:p>
            <a:pPr lvl="1"/>
            <a:r>
              <a:rPr lang="en-CA" dirty="0">
                <a:solidFill>
                  <a:schemeClr val="bg1"/>
                </a:solidFill>
              </a:rPr>
              <a:t>difficulty getting both internal staff and contractors</a:t>
            </a:r>
          </a:p>
          <a:p>
            <a:r>
              <a:rPr lang="en-CA" dirty="0">
                <a:solidFill>
                  <a:schemeClr val="bg1"/>
                </a:solidFill>
              </a:rPr>
              <a:t>Resources:  Shared technician DRM and Region – difficulty finding qualified people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F247D1DE-6CE7-4FCE-83E2-8A8136B63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616" y="972608"/>
            <a:ext cx="4900269" cy="4900269"/>
          </a:xfrm>
          <a:prstGeom prst="rect">
            <a:avLst/>
          </a:prstGeom>
        </p:spPr>
      </p:pic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68988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304</TotalTime>
  <Words>1122</Words>
  <Application>Microsoft Office PowerPoint</Application>
  <PresentationFormat>Widescreen</PresentationFormat>
  <Paragraphs>193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Trebuchet MS</vt:lpstr>
      <vt:lpstr>Tw Cen MT</vt:lpstr>
      <vt:lpstr>Wingdings 3</vt:lpstr>
      <vt:lpstr>Facet</vt:lpstr>
      <vt:lpstr>Office Theme</vt:lpstr>
      <vt:lpstr>KBR Entomology Update 2021</vt:lpstr>
      <vt:lpstr>Kootenay Boundary Regional Overview</vt:lpstr>
      <vt:lpstr>Aerial Overview Surveys</vt:lpstr>
      <vt:lpstr>Defoliators</vt:lpstr>
      <vt:lpstr>Defoliators: Douglas-fir tussock moth</vt:lpstr>
      <vt:lpstr>3 tree beating – larval sampling</vt:lpstr>
      <vt:lpstr>Defoliators: 2 year cycle budworm</vt:lpstr>
      <vt:lpstr>Western Hemlock Looper aerial sprays 2021</vt:lpstr>
      <vt:lpstr>Black army cutworm</vt:lpstr>
      <vt:lpstr>Fire and Forest Health (IBD and BAC)</vt:lpstr>
      <vt:lpstr>Lymantria moth Castlegar: Sequence of Events</vt:lpstr>
      <vt:lpstr>Bark Beetles</vt:lpstr>
      <vt:lpstr>Douglas-fir beetle 2010-2021</vt:lpstr>
      <vt:lpstr>IBD Funnel Trapping Program</vt:lpstr>
      <vt:lpstr>Mountain pine beetle 2010-2021</vt:lpstr>
      <vt:lpstr>Spruce beetle 2010-2021</vt:lpstr>
      <vt:lpstr>Spruce Beetle Repellency Trial</vt:lpstr>
      <vt:lpstr>Repellency trial</vt:lpstr>
      <vt:lpstr>Spruce beetle repellency trial summary: spruce beetle percent attack and spill over by treatment </vt:lpstr>
      <vt:lpstr>Western balsam bark beetle 2010-2021</vt:lpstr>
      <vt:lpstr>Monitoring: Fertilization &amp; FH</vt:lpstr>
      <vt:lpstr>Fertilization and Forest Health Impact Plots</vt:lpstr>
      <vt:lpstr>Monitoring: Impacts of pests of young lodgepole pine stands remeasurements </vt:lpstr>
      <vt:lpstr>Monitoring: BWA: Research Portfolio Request: Ecosystem Health and Disturbance</vt:lpstr>
      <vt:lpstr>Invasive: Balsam woolly adelgid</vt:lpstr>
      <vt:lpstr>Monitoring: Cedar Dieback</vt:lpstr>
      <vt:lpstr>Training &amp; Extension</vt:lpstr>
      <vt:lpstr>Successes and challenges</vt:lpstr>
      <vt:lpstr>Successes and challenges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Kootenay Boundary Region</dc:title>
  <dc:creator>Duthie-Holt, Marnie FLNR:EX</dc:creator>
  <cp:lastModifiedBy>Duthie-Holt, Marnie FLNR:EX</cp:lastModifiedBy>
  <cp:revision>25</cp:revision>
  <dcterms:created xsi:type="dcterms:W3CDTF">2021-10-19T21:02:21Z</dcterms:created>
  <dcterms:modified xsi:type="dcterms:W3CDTF">2021-11-02T16:41:29Z</dcterms:modified>
</cp:coreProperties>
</file>